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257" r:id="rId3"/>
    <p:sldId id="258" r:id="rId4"/>
    <p:sldId id="264" r:id="rId5"/>
    <p:sldId id="265" r:id="rId6"/>
    <p:sldId id="268" r:id="rId7"/>
    <p:sldId id="267" r:id="rId8"/>
    <p:sldId id="270" r:id="rId9"/>
    <p:sldId id="271" r:id="rId10"/>
    <p:sldId id="348" r:id="rId11"/>
    <p:sldId id="269"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309" r:id="rId30"/>
    <p:sldId id="310" r:id="rId31"/>
    <p:sldId id="311"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291" r:id="rId49"/>
    <p:sldId id="292" r:id="rId50"/>
    <p:sldId id="304" r:id="rId51"/>
    <p:sldId id="307" r:id="rId52"/>
    <p:sldId id="308" r:id="rId53"/>
    <p:sldId id="338" r:id="rId54"/>
    <p:sldId id="305" r:id="rId55"/>
    <p:sldId id="339" r:id="rId56"/>
    <p:sldId id="306" r:id="rId57"/>
    <p:sldId id="330" r:id="rId58"/>
    <p:sldId id="302" r:id="rId59"/>
    <p:sldId id="346" r:id="rId60"/>
    <p:sldId id="345" r:id="rId61"/>
    <p:sldId id="303" r:id="rId62"/>
    <p:sldId id="331" r:id="rId63"/>
    <p:sldId id="293" r:id="rId64"/>
    <p:sldId id="332" r:id="rId65"/>
    <p:sldId id="333" r:id="rId66"/>
    <p:sldId id="334" r:id="rId67"/>
    <p:sldId id="336" r:id="rId68"/>
    <p:sldId id="337" r:id="rId69"/>
    <p:sldId id="347" r:id="rId70"/>
    <p:sldId id="341" r:id="rId71"/>
    <p:sldId id="342" r:id="rId7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4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E9F977-14D2-4634-9EE8-460EAF93AFBD}" type="datetimeFigureOut">
              <a:rPr lang="ru-RU" smtClean="0"/>
              <a:pPr/>
              <a:t>29.01.2016</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A39E4C-1926-49A9-AFFC-18E2833BB716}" type="slidenum">
              <a:rPr lang="ru-RU" smtClean="0"/>
              <a:pPr/>
              <a:t>‹#›</a:t>
            </a:fld>
            <a:endParaRPr lang="ru-RU" dirty="0"/>
          </a:p>
        </p:txBody>
      </p:sp>
    </p:spTree>
    <p:extLst>
      <p:ext uri="{BB962C8B-B14F-4D97-AF65-F5344CB8AC3E}">
        <p14:creationId xmlns="" xmlns:p14="http://schemas.microsoft.com/office/powerpoint/2010/main" val="45164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DA39E4C-1926-49A9-AFFC-18E2833BB716}" type="slidenum">
              <a:rPr lang="ru-RU" smtClean="0"/>
              <a:pPr/>
              <a:t>57</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2DA3D994-83D7-4827-9E2A-D2E95FB3DDCA}"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3FEB9-055E-42D4-AD26-F47AF08771ED}" type="datetimeFigureOut">
              <a:rPr lang="ru-RU" smtClean="0"/>
              <a:pPr/>
              <a:t>29.01.2016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3D994-83D7-4827-9E2A-D2E95FB3DDCA}"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6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857232"/>
            <a:ext cx="7772400" cy="1470025"/>
          </a:xfrm>
        </p:spPr>
        <p:txBody>
          <a:bodyPr>
            <a:normAutofit/>
          </a:bodyPr>
          <a:lstStyle/>
          <a:p>
            <a:r>
              <a:rPr lang="ru-RU" sz="4800" b="1" i="1" dirty="0" smtClean="0">
                <a:solidFill>
                  <a:srgbClr val="FF0000"/>
                </a:solidFill>
              </a:rPr>
              <a:t>Жизнь, отданная Арктике.</a:t>
            </a:r>
            <a:endParaRPr lang="ru-RU" sz="4800" b="1" i="1" dirty="0">
              <a:solidFill>
                <a:srgbClr val="FF0000"/>
              </a:solidFill>
            </a:endParaRPr>
          </a:p>
        </p:txBody>
      </p:sp>
      <p:sp>
        <p:nvSpPr>
          <p:cNvPr id="3" name="Подзаголовок 2"/>
          <p:cNvSpPr>
            <a:spLocks noGrp="1"/>
          </p:cNvSpPr>
          <p:nvPr>
            <p:ph type="subTitle" idx="1"/>
          </p:nvPr>
        </p:nvSpPr>
        <p:spPr>
          <a:xfrm>
            <a:off x="1214414" y="2428868"/>
            <a:ext cx="6400800" cy="1752600"/>
          </a:xfrm>
        </p:spPr>
        <p:txBody>
          <a:bodyPr>
            <a:noAutofit/>
          </a:bodyPr>
          <a:lstStyle/>
          <a:p>
            <a:r>
              <a:rPr lang="ru-RU" b="1" i="1" smtClean="0">
                <a:solidFill>
                  <a:schemeClr val="tx2"/>
                </a:solidFill>
              </a:rPr>
              <a:t>Посвящается </a:t>
            </a:r>
            <a:r>
              <a:rPr lang="ru-RU" b="1" i="1" smtClean="0">
                <a:solidFill>
                  <a:schemeClr val="tx2"/>
                </a:solidFill>
              </a:rPr>
              <a:t>115-летию </a:t>
            </a:r>
            <a:r>
              <a:rPr lang="ru-RU" b="1" i="1" dirty="0" smtClean="0">
                <a:solidFill>
                  <a:schemeClr val="tx2"/>
                </a:solidFill>
              </a:rPr>
              <a:t>со дня рождения Георгия Алексеевича Ушакова - знаменитого полярника, выдающегося исследователя Северных Земель, путешественника, доктора географических наук.</a:t>
            </a:r>
            <a:endParaRPr lang="ru-RU" b="1" i="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357158" y="285728"/>
            <a:ext cx="4657746" cy="6286544"/>
          </a:xfrm>
          <a:prstGeom prst="rect">
            <a:avLst/>
          </a:prstGeom>
          <a:noFill/>
          <a:ln w="9525">
            <a:noFill/>
            <a:miter lim="800000"/>
            <a:headEnd/>
            <a:tailEnd/>
          </a:ln>
        </p:spPr>
      </p:pic>
      <p:sp>
        <p:nvSpPr>
          <p:cNvPr id="1025" name="Rectangle 1"/>
          <p:cNvSpPr>
            <a:spLocks noChangeArrowheads="1"/>
          </p:cNvSpPr>
          <p:nvPr/>
        </p:nvSpPr>
        <p:spPr bwMode="auto">
          <a:xfrm>
            <a:off x="5072066" y="-78239"/>
            <a:ext cx="4071934"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Георгий Алексеевич Ушаков (30.01.1901-3.12.1963)</a:t>
            </a:r>
          </a:p>
          <a:p>
            <a:pPr marL="0" marR="0" lvl="0" indent="0" algn="ctr" defTabSz="914400" rtl="0" eaLnBrk="1" fontAlgn="base" latinLnBrk="0" hangingPunct="1">
              <a:lnSpc>
                <a:spcPct val="100000"/>
              </a:lnSpc>
              <a:spcBef>
                <a:spcPct val="0"/>
              </a:spcBef>
              <a:spcAft>
                <a:spcPct val="0"/>
              </a:spcAft>
              <a:buClrTx/>
              <a:buSzTx/>
              <a:buFontTx/>
              <a:buNone/>
              <a:tabLst/>
            </a:pPr>
            <a:endParaRPr lang="ru-RU" sz="2400" dirty="0" smtClean="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ru-RU" sz="2400" b="1" dirty="0" smtClean="0">
                <a:latin typeface="Times New Roman" pitchFamily="18" charset="0"/>
                <a:cs typeface="Times New Roman" pitchFamily="18" charset="0"/>
              </a:rPr>
              <a:t>Добился самых высоких, крупных результатов в исследовании Арктики 20-го столетия. </a:t>
            </a: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4929190" cy="5357312"/>
          </a:xfrm>
          <a:prstGeom prst="rect">
            <a:avLst/>
          </a:prstGeom>
          <a:noFill/>
          <a:ln w="9525">
            <a:noFill/>
            <a:miter lim="800000"/>
            <a:headEnd/>
            <a:tailEnd/>
          </a:ln>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027" name="Picture 3"/>
          <p:cNvPicPr>
            <a:picLocks noChangeAspect="1" noChangeArrowheads="1"/>
          </p:cNvPicPr>
          <p:nvPr/>
        </p:nvPicPr>
        <p:blipFill>
          <a:blip r:embed="rId3" cstate="print"/>
          <a:srcRect/>
          <a:stretch>
            <a:fillRect/>
          </a:stretch>
        </p:blipFill>
        <p:spPr bwMode="auto">
          <a:xfrm>
            <a:off x="5857884" y="428604"/>
            <a:ext cx="2309829" cy="3000396"/>
          </a:xfrm>
          <a:prstGeom prst="rect">
            <a:avLst/>
          </a:prstGeom>
          <a:noFill/>
        </p:spPr>
      </p:pic>
      <p:sp>
        <p:nvSpPr>
          <p:cNvPr id="5" name="TextBox 4"/>
          <p:cNvSpPr txBox="1"/>
          <p:nvPr/>
        </p:nvSpPr>
        <p:spPr>
          <a:xfrm>
            <a:off x="500034" y="5429264"/>
            <a:ext cx="2992229" cy="461665"/>
          </a:xfrm>
          <a:prstGeom prst="rect">
            <a:avLst/>
          </a:prstGeom>
          <a:noFill/>
        </p:spPr>
        <p:txBody>
          <a:bodyPr wrap="none" rtlCol="0">
            <a:spAutoFit/>
          </a:bodyPr>
          <a:lstStyle/>
          <a:p>
            <a:r>
              <a:rPr lang="ru-RU" sz="2400" b="1" dirty="0" smtClean="0"/>
              <a:t>Гибель «Челюскина»</a:t>
            </a:r>
            <a:endParaRPr lang="ru-RU" sz="2400" b="1" dirty="0"/>
          </a:p>
        </p:txBody>
      </p:sp>
      <p:sp>
        <p:nvSpPr>
          <p:cNvPr id="6" name="TextBox 5"/>
          <p:cNvSpPr txBox="1"/>
          <p:nvPr/>
        </p:nvSpPr>
        <p:spPr>
          <a:xfrm>
            <a:off x="6072198" y="3500438"/>
            <a:ext cx="1855316" cy="461665"/>
          </a:xfrm>
          <a:prstGeom prst="rect">
            <a:avLst/>
          </a:prstGeom>
          <a:noFill/>
        </p:spPr>
        <p:txBody>
          <a:bodyPr wrap="none" rtlCol="0">
            <a:spAutoFit/>
          </a:bodyPr>
          <a:lstStyle/>
          <a:p>
            <a:r>
              <a:rPr lang="ru-RU" sz="2400" b="1" dirty="0" smtClean="0"/>
              <a:t>О.Ю. Шмидт</a:t>
            </a:r>
            <a:endParaRPr lang="ru-RU" sz="2400" b="1" dirty="0"/>
          </a:p>
        </p:txBody>
      </p:sp>
      <p:sp>
        <p:nvSpPr>
          <p:cNvPr id="7" name="TextBox 6"/>
          <p:cNvSpPr txBox="1"/>
          <p:nvPr/>
        </p:nvSpPr>
        <p:spPr>
          <a:xfrm>
            <a:off x="4929190" y="4000504"/>
            <a:ext cx="4214810" cy="2585323"/>
          </a:xfrm>
          <a:prstGeom prst="rect">
            <a:avLst/>
          </a:prstGeom>
          <a:noFill/>
        </p:spPr>
        <p:txBody>
          <a:bodyPr wrap="square" rtlCol="0">
            <a:spAutoFit/>
          </a:bodyPr>
          <a:lstStyle/>
          <a:p>
            <a:pPr algn="just"/>
            <a:r>
              <a:rPr lang="ru-RU" b="1" dirty="0" smtClean="0"/>
              <a:t>Много лет назад мир пристально следил за челюскинской эпопеей. Но мало кому известно, что уполномоченным правительственной комиссии по спасению экспедиции О.Ю.Шмидта был наш земляк, в ту пору заместитель начальника главного управления Северного морского пути Георгий Алексеевич Ушаков.</a:t>
            </a:r>
            <a:endParaRPr lang="ru-RU"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АНЯ\Desktop\Ушаков Г.А\IMG_20160112_103159.jpg"/>
          <p:cNvPicPr>
            <a:picLocks noChangeAspect="1" noChangeArrowheads="1"/>
          </p:cNvPicPr>
          <p:nvPr/>
        </p:nvPicPr>
        <p:blipFill>
          <a:blip r:embed="rId2" cstate="print"/>
          <a:srcRect/>
          <a:stretch>
            <a:fillRect/>
          </a:stretch>
        </p:blipFill>
        <p:spPr bwMode="auto">
          <a:xfrm rot="5400000">
            <a:off x="95240" y="833398"/>
            <a:ext cx="6096000" cy="5000660"/>
          </a:xfrm>
          <a:prstGeom prst="rect">
            <a:avLst/>
          </a:prstGeom>
          <a:noFill/>
        </p:spPr>
      </p:pic>
      <p:sp>
        <p:nvSpPr>
          <p:cNvPr id="3" name="TextBox 2"/>
          <p:cNvSpPr txBox="1"/>
          <p:nvPr/>
        </p:nvSpPr>
        <p:spPr>
          <a:xfrm>
            <a:off x="5786446" y="571480"/>
            <a:ext cx="3357554" cy="2677656"/>
          </a:xfrm>
          <a:prstGeom prst="rect">
            <a:avLst/>
          </a:prstGeom>
          <a:noFill/>
        </p:spPr>
        <p:txBody>
          <a:bodyPr wrap="square" rtlCol="0">
            <a:spAutoFit/>
          </a:bodyPr>
          <a:lstStyle/>
          <a:p>
            <a:pPr algn="just"/>
            <a:r>
              <a:rPr lang="ru-RU" sz="2800" dirty="0" smtClean="0">
                <a:solidFill>
                  <a:srgbClr val="00B0F0"/>
                </a:solidFill>
              </a:rPr>
              <a:t>           </a:t>
            </a:r>
            <a:r>
              <a:rPr lang="ru-RU" sz="2800" b="1" dirty="0" smtClean="0"/>
              <a:t>Дом на Суворовском бульваре, где жил выдающийся исследователь</a:t>
            </a:r>
          </a:p>
          <a:p>
            <a:pPr algn="just"/>
            <a:r>
              <a:rPr lang="ru-RU" sz="2800" b="1" dirty="0" smtClean="0"/>
              <a:t>Арктики.</a:t>
            </a:r>
            <a:endParaRPr lang="ru-RU"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ТАНЯ\Desktop\Ушаков Г.А\IMG_20160112_103129.jpg"/>
          <p:cNvPicPr>
            <a:picLocks noChangeAspect="1" noChangeArrowheads="1"/>
          </p:cNvPicPr>
          <p:nvPr/>
        </p:nvPicPr>
        <p:blipFill>
          <a:blip r:embed="rId2" cstate="print"/>
          <a:srcRect l="-1563" t="15235" r="6249"/>
          <a:stretch>
            <a:fillRect/>
          </a:stretch>
        </p:blipFill>
        <p:spPr bwMode="auto">
          <a:xfrm>
            <a:off x="214282" y="642918"/>
            <a:ext cx="4357718" cy="5167306"/>
          </a:xfrm>
          <a:prstGeom prst="rect">
            <a:avLst/>
          </a:prstGeom>
          <a:noFill/>
        </p:spPr>
      </p:pic>
      <p:sp>
        <p:nvSpPr>
          <p:cNvPr id="3" name="TextBox 2"/>
          <p:cNvSpPr txBox="1"/>
          <p:nvPr/>
        </p:nvSpPr>
        <p:spPr>
          <a:xfrm>
            <a:off x="5000629" y="1214422"/>
            <a:ext cx="3929090" cy="1384995"/>
          </a:xfrm>
          <a:prstGeom prst="rect">
            <a:avLst/>
          </a:prstGeom>
          <a:noFill/>
        </p:spPr>
        <p:txBody>
          <a:bodyPr wrap="square" rtlCol="0">
            <a:spAutoFit/>
          </a:bodyPr>
          <a:lstStyle/>
          <a:p>
            <a:pPr algn="just"/>
            <a:r>
              <a:rPr lang="ru-RU" sz="2800" dirty="0" smtClean="0"/>
              <a:t>  </a:t>
            </a:r>
            <a:r>
              <a:rPr lang="ru-RU" sz="2800" b="1" dirty="0" smtClean="0"/>
              <a:t>Мемориальная доска в Москве на Суворовском бульваре</a:t>
            </a:r>
            <a:endParaRPr lang="ru-RU"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ТАНЯ\Desktop\Лето 2015\20150605_094301.jpg"/>
          <p:cNvPicPr>
            <a:picLocks noChangeAspect="1" noChangeArrowheads="1"/>
          </p:cNvPicPr>
          <p:nvPr/>
        </p:nvPicPr>
        <p:blipFill>
          <a:blip r:embed="rId2" cstate="print"/>
          <a:srcRect/>
          <a:stretch>
            <a:fillRect/>
          </a:stretch>
        </p:blipFill>
        <p:spPr bwMode="auto">
          <a:xfrm>
            <a:off x="714348" y="1418020"/>
            <a:ext cx="8143932" cy="5225690"/>
          </a:xfrm>
          <a:prstGeom prst="rect">
            <a:avLst/>
          </a:prstGeom>
          <a:noFill/>
        </p:spPr>
      </p:pic>
      <p:sp>
        <p:nvSpPr>
          <p:cNvPr id="3" name="TextBox 2"/>
          <p:cNvSpPr txBox="1"/>
          <p:nvPr/>
        </p:nvSpPr>
        <p:spPr>
          <a:xfrm>
            <a:off x="6715140" y="2000240"/>
            <a:ext cx="1664238" cy="523220"/>
          </a:xfrm>
          <a:prstGeom prst="rect">
            <a:avLst/>
          </a:prstGeom>
          <a:noFill/>
        </p:spPr>
        <p:txBody>
          <a:bodyPr wrap="none" rtlCol="0">
            <a:spAutoFit/>
          </a:bodyPr>
          <a:lstStyle/>
          <a:p>
            <a:r>
              <a:rPr lang="ru-RU" sz="2800" b="1" dirty="0" smtClean="0">
                <a:solidFill>
                  <a:srgbClr val="00B0F0"/>
                </a:solidFill>
              </a:rPr>
              <a:t>Лазарево</a:t>
            </a:r>
            <a:endParaRPr lang="ru-RU" sz="2800" b="1" dirty="0">
              <a:solidFill>
                <a:srgbClr val="00B0F0"/>
              </a:solidFill>
            </a:endParaRPr>
          </a:p>
        </p:txBody>
      </p:sp>
      <p:sp>
        <p:nvSpPr>
          <p:cNvPr id="4" name="TextBox 3"/>
          <p:cNvSpPr txBox="1"/>
          <p:nvPr/>
        </p:nvSpPr>
        <p:spPr>
          <a:xfrm>
            <a:off x="285720" y="0"/>
            <a:ext cx="8858280" cy="1200329"/>
          </a:xfrm>
          <a:prstGeom prst="rect">
            <a:avLst/>
          </a:prstGeom>
          <a:noFill/>
        </p:spPr>
        <p:txBody>
          <a:bodyPr wrap="square" rtlCol="0">
            <a:spAutoFit/>
          </a:bodyPr>
          <a:lstStyle/>
          <a:p>
            <a:r>
              <a:rPr lang="ru-RU" sz="2400" b="1" dirty="0" smtClean="0"/>
              <a:t>Родился Г.А.Ушаков 30 января 1901 года в глухой таежной деревушке Лазарево с восемнадцатью домами в многодетной семье амурского казака</a:t>
            </a:r>
            <a:endParaRPr lang="ru-RU"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Rot="1" noChangeAspect="1" noChangeArrowheads="1"/>
          </p:cNvPicPr>
          <p:nvPr/>
        </p:nvPicPr>
        <p:blipFill>
          <a:blip r:embed="rId2" cstate="print"/>
          <a:srcRect/>
          <a:stretch>
            <a:fillRect/>
          </a:stretch>
        </p:blipFill>
        <p:spPr bwMode="auto">
          <a:xfrm>
            <a:off x="571472" y="214290"/>
            <a:ext cx="8215370" cy="5218135"/>
          </a:xfrm>
          <a:prstGeom prst="rect">
            <a:avLst/>
          </a:prstGeom>
          <a:noFill/>
          <a:ln w="9525">
            <a:noFill/>
            <a:miter lim="800000"/>
            <a:headEnd/>
            <a:tailEnd/>
          </a:ln>
          <a:effectLst/>
        </p:spPr>
      </p:pic>
      <p:sp>
        <p:nvSpPr>
          <p:cNvPr id="4" name="TextBox 3"/>
          <p:cNvSpPr txBox="1"/>
          <p:nvPr/>
        </p:nvSpPr>
        <p:spPr>
          <a:xfrm>
            <a:off x="571471" y="5500702"/>
            <a:ext cx="8215371" cy="1323439"/>
          </a:xfrm>
          <a:prstGeom prst="rect">
            <a:avLst/>
          </a:prstGeom>
          <a:noFill/>
        </p:spPr>
        <p:txBody>
          <a:bodyPr wrap="square" rtlCol="0">
            <a:spAutoFit/>
          </a:bodyPr>
          <a:lstStyle/>
          <a:p>
            <a:pPr algn="just"/>
            <a:r>
              <a:rPr lang="ru-RU" sz="2000" b="1" dirty="0" smtClean="0"/>
              <a:t>          С раннего детства привык к скитаниям по дальневосточной тайге, к ночевкам у костра, научился метко стрелять зверя, находить дорогу по звездам, разбирать сложную жизнь природы. Мечтал об  открытиях и путешествиях.</a:t>
            </a:r>
            <a:endParaRPr lang="ru-RU"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428596" y="256019"/>
            <a:ext cx="8072494" cy="4822065"/>
          </a:xfrm>
          <a:prstGeom prst="rect">
            <a:avLst/>
          </a:prstGeom>
          <a:noFill/>
          <a:ln w="9525">
            <a:noFill/>
            <a:miter lim="800000"/>
            <a:headEnd/>
            <a:tailEnd/>
          </a:ln>
        </p:spPr>
      </p:pic>
      <p:sp>
        <p:nvSpPr>
          <p:cNvPr id="3" name="TextBox 2"/>
          <p:cNvSpPr txBox="1"/>
          <p:nvPr/>
        </p:nvSpPr>
        <p:spPr>
          <a:xfrm>
            <a:off x="214283" y="5143512"/>
            <a:ext cx="8929718" cy="1569660"/>
          </a:xfrm>
          <a:prstGeom prst="rect">
            <a:avLst/>
          </a:prstGeom>
          <a:noFill/>
        </p:spPr>
        <p:txBody>
          <a:bodyPr wrap="square" rtlCol="0">
            <a:spAutoFit/>
          </a:bodyPr>
          <a:lstStyle/>
          <a:p>
            <a:pPr algn="just"/>
            <a:r>
              <a:rPr lang="ru-RU" sz="2400" b="1" dirty="0" smtClean="0"/>
              <a:t>В деревне не было школы. Отец маленького казачонка изобрел свой оригинальный способ обучения сына грамоте. Он спрашивал: «Егорка, покажи букву «О». – Мальчик сгибался колесом.</a:t>
            </a:r>
            <a:endParaRPr lang="ru-RU"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785786" y="435303"/>
            <a:ext cx="6643734" cy="4609089"/>
          </a:xfrm>
          <a:prstGeom prst="rect">
            <a:avLst/>
          </a:prstGeom>
          <a:noFill/>
          <a:ln w="9525">
            <a:noFill/>
            <a:miter lim="800000"/>
            <a:headEnd/>
            <a:tailEnd/>
          </a:ln>
        </p:spPr>
      </p:pic>
      <p:sp>
        <p:nvSpPr>
          <p:cNvPr id="3" name="TextBox 2"/>
          <p:cNvSpPr txBox="1"/>
          <p:nvPr/>
        </p:nvSpPr>
        <p:spPr>
          <a:xfrm>
            <a:off x="0" y="4919008"/>
            <a:ext cx="9144000" cy="1938992"/>
          </a:xfrm>
          <a:prstGeom prst="rect">
            <a:avLst/>
          </a:prstGeom>
          <a:noFill/>
        </p:spPr>
        <p:txBody>
          <a:bodyPr wrap="square" rtlCol="0">
            <a:spAutoFit/>
          </a:bodyPr>
          <a:lstStyle/>
          <a:p>
            <a:pPr algn="just"/>
            <a:r>
              <a:rPr lang="ru-RU" sz="2400" b="1" dirty="0" smtClean="0"/>
              <a:t>На помощь Егорки приходили бабушка и сестренка. Так будущий путешественник осилил немудреную домашнюю грамоту. Его потянуло учиться дальше. Пешком ушел к родственникам в Бабстово, где после нескольких лет обучения в сельской школе тайком сбежал в город.</a:t>
            </a:r>
            <a:endParaRPr lang="ru-RU" sz="2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430047" y="3143248"/>
          <a:ext cx="12827000" cy="2317752"/>
        </p:xfrm>
        <a:graphic>
          <a:graphicData uri="http://schemas.openxmlformats.org/drawingml/2006/table">
            <a:tbl>
              <a:tblPr/>
              <a:tblGrid>
                <a:gridCol w="12827000"/>
              </a:tblGrid>
              <a:tr h="2317752">
                <a:tc>
                  <a:txBody>
                    <a:bodyPr/>
                    <a:lstStyle/>
                    <a:p>
                      <a:pPr algn="l">
                        <a:lnSpc>
                          <a:spcPct val="115000"/>
                        </a:lnSpc>
                        <a:spcAft>
                          <a:spcPts val="0"/>
                        </a:spcAft>
                      </a:pPr>
                      <a:endParaRPr lang="ru-RU" sz="1200" dirty="0">
                        <a:latin typeface="Times New Roman"/>
                        <a:ea typeface="Times New Roman"/>
                        <a:cs typeface="Times New Roman"/>
                      </a:endParaRPr>
                    </a:p>
                  </a:txBody>
                  <a:tcPr marL="6400800" marR="6400800" marT="36830" marB="36830">
                    <a:lnL>
                      <a:noFill/>
                    </a:lnL>
                    <a:lnR>
                      <a:noFill/>
                    </a:lnR>
                    <a:lnT>
                      <a:noFill/>
                    </a:lnT>
                    <a:lnB>
                      <a:noFill/>
                    </a:lnB>
                  </a:tcPr>
                </a:tc>
              </a:tr>
            </a:tbl>
          </a:graphicData>
        </a:graphic>
      </p:graphicFrame>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
            </a:r>
            <a:br>
              <a:rPr kumimoji="0" lang="ru-RU" sz="18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8" name="Picture 4"/>
          <p:cNvPicPr>
            <a:picLocks noChangeAspect="1" noChangeArrowheads="1"/>
          </p:cNvPicPr>
          <p:nvPr/>
        </p:nvPicPr>
        <p:blipFill>
          <a:blip r:embed="rId2" cstate="print"/>
          <a:srcRect/>
          <a:stretch>
            <a:fillRect/>
          </a:stretch>
        </p:blipFill>
        <p:spPr bwMode="auto">
          <a:xfrm>
            <a:off x="214282" y="285728"/>
            <a:ext cx="3370378" cy="6292140"/>
          </a:xfrm>
          <a:prstGeom prst="rect">
            <a:avLst/>
          </a:prstGeom>
          <a:noFill/>
          <a:ln w="9525">
            <a:noFill/>
            <a:miter lim="800000"/>
            <a:headEnd/>
            <a:tailEnd/>
          </a:ln>
        </p:spPr>
      </p:pic>
      <p:sp>
        <p:nvSpPr>
          <p:cNvPr id="7" name="Прямоугольник 6"/>
          <p:cNvSpPr/>
          <p:nvPr/>
        </p:nvSpPr>
        <p:spPr>
          <a:xfrm>
            <a:off x="3714744" y="1571612"/>
            <a:ext cx="5214974" cy="1569660"/>
          </a:xfrm>
          <a:prstGeom prst="rect">
            <a:avLst/>
          </a:prstGeom>
        </p:spPr>
        <p:txBody>
          <a:bodyPr wrap="square">
            <a:spAutoFit/>
          </a:bodyPr>
          <a:lstStyle/>
          <a:p>
            <a:pPr algn="just"/>
            <a:r>
              <a:rPr lang="ru-RU" sz="2400" b="1" dirty="0" smtClean="0"/>
              <a:t>   В ситцевой рубашонке, опоясанной веревкой, в синих холщевых штанах  и самодельных онучах, пришел в Хабаровское городское училище.</a:t>
            </a:r>
            <a:endParaRPr lang="ru-RU"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928662" y="500042"/>
            <a:ext cx="7086320" cy="4857760"/>
          </a:xfrm>
          <a:prstGeom prst="rect">
            <a:avLst/>
          </a:prstGeom>
          <a:noFill/>
          <a:ln w="9525">
            <a:noFill/>
            <a:miter lim="800000"/>
            <a:headEnd/>
            <a:tailEnd/>
          </a:ln>
        </p:spPr>
      </p:pic>
      <p:sp>
        <p:nvSpPr>
          <p:cNvPr id="4" name="TextBox 3"/>
          <p:cNvSpPr txBox="1"/>
          <p:nvPr/>
        </p:nvSpPr>
        <p:spPr>
          <a:xfrm>
            <a:off x="0" y="5357826"/>
            <a:ext cx="9144000" cy="1015663"/>
          </a:xfrm>
          <a:prstGeom prst="rect">
            <a:avLst/>
          </a:prstGeom>
          <a:noFill/>
        </p:spPr>
        <p:txBody>
          <a:bodyPr wrap="square" rtlCol="0">
            <a:spAutoFit/>
          </a:bodyPr>
          <a:lstStyle/>
          <a:p>
            <a:pPr algn="just"/>
            <a:r>
              <a:rPr lang="ru-RU" sz="2000" b="1" dirty="0" smtClean="0"/>
              <a:t>Днем юный Ушаков учился, а по вечерам бегал по улицам продавая газеты. Ночи проводил на скамейках городского сада на берегу Амура или в копеечной ночлежке. Жил впроголодь.</a:t>
            </a:r>
            <a:endParaRPr lang="ru-RU" sz="2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25601" name="Picture 1"/>
          <p:cNvPicPr>
            <a:picLocks noChangeAspect="1" noChangeArrowheads="1"/>
          </p:cNvPicPr>
          <p:nvPr/>
        </p:nvPicPr>
        <p:blipFill>
          <a:blip r:embed="rId2" cstate="print"/>
          <a:srcRect/>
          <a:stretch>
            <a:fillRect/>
          </a:stretch>
        </p:blipFill>
        <p:spPr bwMode="auto">
          <a:xfrm>
            <a:off x="571472" y="571480"/>
            <a:ext cx="3714776" cy="5243600"/>
          </a:xfrm>
          <a:prstGeom prst="rect">
            <a:avLst/>
          </a:prstGeom>
          <a:noFill/>
        </p:spPr>
      </p:pic>
      <p:sp>
        <p:nvSpPr>
          <p:cNvPr id="4" name="TextBox 3"/>
          <p:cNvSpPr txBox="1"/>
          <p:nvPr/>
        </p:nvSpPr>
        <p:spPr>
          <a:xfrm>
            <a:off x="4245095" y="714356"/>
            <a:ext cx="4898905" cy="2677656"/>
          </a:xfrm>
          <a:prstGeom prst="rect">
            <a:avLst/>
          </a:prstGeom>
          <a:noFill/>
        </p:spPr>
        <p:txBody>
          <a:bodyPr wrap="square" rtlCol="0">
            <a:spAutoFit/>
          </a:bodyPr>
          <a:lstStyle/>
          <a:p>
            <a:pPr algn="just"/>
            <a:r>
              <a:rPr lang="ru-RU" sz="2400" b="1" dirty="0" smtClean="0">
                <a:solidFill>
                  <a:srgbClr val="00B0F0"/>
                </a:solidFill>
              </a:rPr>
              <a:t>     </a:t>
            </a:r>
            <a:r>
              <a:rPr lang="ru-RU" sz="2400" b="1" dirty="0" smtClean="0"/>
              <a:t>Арсеньев Владимир Клавдиевич русский и советский путешественник, географ, этнограф, писатель Дальнего Востока. </a:t>
            </a:r>
          </a:p>
          <a:p>
            <a:pPr algn="just"/>
            <a:r>
              <a:rPr lang="ru-RU" sz="2400" b="1" dirty="0" smtClean="0"/>
              <a:t>Родился 23 августа 1872 года, </a:t>
            </a:r>
          </a:p>
          <a:p>
            <a:pPr algn="just"/>
            <a:r>
              <a:rPr lang="ru-RU" sz="2400" b="1" dirty="0" smtClean="0"/>
              <a:t>умер 4 сентября 1930 года.</a:t>
            </a:r>
            <a:endParaRPr lang="ru-RU" sz="2400" b="1" dirty="0"/>
          </a:p>
        </p:txBody>
      </p:sp>
      <p:sp>
        <p:nvSpPr>
          <p:cNvPr id="5" name="TextBox 4"/>
          <p:cNvSpPr txBox="1"/>
          <p:nvPr/>
        </p:nvSpPr>
        <p:spPr>
          <a:xfrm>
            <a:off x="4286249" y="3500438"/>
            <a:ext cx="4857752" cy="2308324"/>
          </a:xfrm>
          <a:prstGeom prst="rect">
            <a:avLst/>
          </a:prstGeom>
          <a:noFill/>
        </p:spPr>
        <p:txBody>
          <a:bodyPr wrap="square" rtlCol="0">
            <a:spAutoFit/>
          </a:bodyPr>
          <a:lstStyle/>
          <a:p>
            <a:pPr algn="just"/>
            <a:r>
              <a:rPr lang="ru-RU" dirty="0" smtClean="0"/>
              <a:t>   </a:t>
            </a:r>
            <a:r>
              <a:rPr lang="ru-RU" b="1" dirty="0" smtClean="0"/>
              <a:t>Случай свел его с замечательным путешественником, исследователем Дальнего Востока, писателем  В.К. Арсеньевым, который взял пятнадцатилетнего подростка полевым рабочим. Участвуя вместе с Арсеньевым в таежных походах, Ушаков еще больше полюбил суровую природу, борьбу со стихией, преодоление трудностей.</a:t>
            </a:r>
            <a:endParaRPr lang="ru-RU"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26625" name="Picture 1"/>
          <p:cNvPicPr>
            <a:picLocks noChangeAspect="1" noChangeArrowheads="1"/>
          </p:cNvPicPr>
          <p:nvPr/>
        </p:nvPicPr>
        <p:blipFill>
          <a:blip r:embed="rId2" cstate="print"/>
          <a:srcRect/>
          <a:stretch>
            <a:fillRect/>
          </a:stretch>
        </p:blipFill>
        <p:spPr bwMode="auto">
          <a:xfrm>
            <a:off x="357158" y="357166"/>
            <a:ext cx="6938783" cy="4143404"/>
          </a:xfrm>
          <a:prstGeom prst="rect">
            <a:avLst/>
          </a:prstGeom>
          <a:noFill/>
        </p:spPr>
      </p:pic>
      <p:sp>
        <p:nvSpPr>
          <p:cNvPr id="5" name="TextBox 4"/>
          <p:cNvSpPr txBox="1"/>
          <p:nvPr/>
        </p:nvSpPr>
        <p:spPr>
          <a:xfrm>
            <a:off x="0" y="4643446"/>
            <a:ext cx="9144000" cy="1631216"/>
          </a:xfrm>
          <a:prstGeom prst="rect">
            <a:avLst/>
          </a:prstGeom>
          <a:noFill/>
        </p:spPr>
        <p:txBody>
          <a:bodyPr wrap="square" rtlCol="0">
            <a:spAutoFit/>
          </a:bodyPr>
          <a:lstStyle/>
          <a:p>
            <a:pPr algn="just"/>
            <a:r>
              <a:rPr lang="ru-RU" sz="2000" dirty="0" smtClean="0"/>
              <a:t>  </a:t>
            </a:r>
            <a:r>
              <a:rPr lang="ru-RU" sz="2000" b="1" dirty="0" smtClean="0"/>
              <a:t>С первых дней революции молодой Ушаков становится красногвардейцем, а во время интервенции – партизаном. Снова жизнь и борьба в тайге. В1921 году сменил винтовку на книгу, поступил в Дальневосточный университет во Владивостоке. Но через год, после белогвардейского переворота, студенту, коммунисту Ушакову пришлось снова уйти в партизанский отряд.</a:t>
            </a:r>
            <a:endParaRPr lang="ru-RU" sz="2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27649" name="Picture 1"/>
          <p:cNvPicPr>
            <a:picLocks noChangeAspect="1" noChangeArrowheads="1"/>
          </p:cNvPicPr>
          <p:nvPr/>
        </p:nvPicPr>
        <p:blipFill>
          <a:blip r:embed="rId2" cstate="print"/>
          <a:srcRect/>
          <a:stretch>
            <a:fillRect/>
          </a:stretch>
        </p:blipFill>
        <p:spPr bwMode="auto">
          <a:xfrm>
            <a:off x="1000100" y="428604"/>
            <a:ext cx="6572296" cy="4186431"/>
          </a:xfrm>
          <a:prstGeom prst="rect">
            <a:avLst/>
          </a:prstGeom>
          <a:noFill/>
        </p:spPr>
      </p:pic>
      <p:sp>
        <p:nvSpPr>
          <p:cNvPr id="4" name="TextBox 3"/>
          <p:cNvSpPr txBox="1"/>
          <p:nvPr/>
        </p:nvSpPr>
        <p:spPr>
          <a:xfrm>
            <a:off x="857224" y="4572008"/>
            <a:ext cx="6843989" cy="461665"/>
          </a:xfrm>
          <a:prstGeom prst="rect">
            <a:avLst/>
          </a:prstGeom>
          <a:noFill/>
        </p:spPr>
        <p:txBody>
          <a:bodyPr wrap="none" rtlCol="0">
            <a:spAutoFit/>
          </a:bodyPr>
          <a:lstStyle/>
          <a:p>
            <a:r>
              <a:rPr lang="ru-RU" sz="2400" b="1" dirty="0" smtClean="0"/>
              <a:t>Митинг и парад в освобожденном Владивостоке.</a:t>
            </a:r>
            <a:endParaRPr lang="ru-RU" sz="2400" b="1" dirty="0"/>
          </a:p>
        </p:txBody>
      </p:sp>
      <p:sp>
        <p:nvSpPr>
          <p:cNvPr id="5" name="TextBox 4"/>
          <p:cNvSpPr txBox="1"/>
          <p:nvPr/>
        </p:nvSpPr>
        <p:spPr>
          <a:xfrm>
            <a:off x="285721" y="5357826"/>
            <a:ext cx="8858280" cy="1015663"/>
          </a:xfrm>
          <a:prstGeom prst="rect">
            <a:avLst/>
          </a:prstGeom>
          <a:noFill/>
        </p:spPr>
        <p:txBody>
          <a:bodyPr wrap="square" rtlCol="0">
            <a:spAutoFit/>
          </a:bodyPr>
          <a:lstStyle/>
          <a:p>
            <a:pPr algn="just"/>
            <a:r>
              <a:rPr lang="ru-RU" sz="2000" b="1" dirty="0" smtClean="0"/>
              <a:t>  Вернулся он во Владивосток вместе с частями Красной Армии. Продолжил учебу и получил профессию учителя географии. Некоторое время заведовал избой-читальней, преподавал в начальной школе, был работником госторга. </a:t>
            </a:r>
            <a:endParaRPr lang="ru-RU" sz="2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428596" y="236888"/>
            <a:ext cx="7972690" cy="4406558"/>
          </a:xfrm>
          <a:prstGeom prst="rect">
            <a:avLst/>
          </a:prstGeom>
          <a:noFill/>
          <a:ln w="9525">
            <a:noFill/>
            <a:miter lim="800000"/>
            <a:headEnd/>
            <a:tailEnd/>
          </a:ln>
        </p:spPr>
      </p:pic>
      <p:sp>
        <p:nvSpPr>
          <p:cNvPr id="3" name="TextBox 2"/>
          <p:cNvSpPr txBox="1"/>
          <p:nvPr/>
        </p:nvSpPr>
        <p:spPr>
          <a:xfrm>
            <a:off x="1643042" y="4643446"/>
            <a:ext cx="5677132" cy="461665"/>
          </a:xfrm>
          <a:prstGeom prst="rect">
            <a:avLst/>
          </a:prstGeom>
          <a:noFill/>
        </p:spPr>
        <p:txBody>
          <a:bodyPr wrap="none" rtlCol="0">
            <a:spAutoFit/>
          </a:bodyPr>
          <a:lstStyle/>
          <a:p>
            <a:r>
              <a:rPr lang="ru-RU" sz="2400" b="1" dirty="0" smtClean="0"/>
              <a:t>Остров Врангеля. Скала Слоновый хобот.</a:t>
            </a:r>
            <a:endParaRPr lang="ru-RU" sz="2400" b="1" dirty="0"/>
          </a:p>
        </p:txBody>
      </p:sp>
      <p:sp>
        <p:nvSpPr>
          <p:cNvPr id="4" name="TextBox 3"/>
          <p:cNvSpPr txBox="1"/>
          <p:nvPr/>
        </p:nvSpPr>
        <p:spPr>
          <a:xfrm>
            <a:off x="0" y="5000636"/>
            <a:ext cx="9144000" cy="1631216"/>
          </a:xfrm>
          <a:prstGeom prst="rect">
            <a:avLst/>
          </a:prstGeom>
          <a:noFill/>
        </p:spPr>
        <p:txBody>
          <a:bodyPr wrap="square" rtlCol="0">
            <a:spAutoFit/>
          </a:bodyPr>
          <a:lstStyle/>
          <a:p>
            <a:pPr algn="just"/>
            <a:r>
              <a:rPr lang="ru-RU" sz="2000" b="1" dirty="0" smtClean="0"/>
              <a:t>  В 1926 году Дальневосточный крайком ВКП(б) командировал коммуниста Ушакова на остров Врангеля. В то время, иностранные империалисты стали претендовать на остров, открытого русскими и принадлежащего Советской России. Надо было срочно там организовать поселение. Это и было поручено Г.А. Ушакову. </a:t>
            </a:r>
            <a:endParaRPr lang="ru-RU"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857224" y="785794"/>
            <a:ext cx="6429420" cy="3813438"/>
          </a:xfrm>
          <a:prstGeom prst="rect">
            <a:avLst/>
          </a:prstGeom>
          <a:noFill/>
          <a:ln w="9525">
            <a:noFill/>
            <a:miter lim="800000"/>
            <a:headEnd/>
            <a:tailEnd/>
          </a:ln>
        </p:spPr>
      </p:pic>
      <p:sp>
        <p:nvSpPr>
          <p:cNvPr id="3" name="TextBox 2"/>
          <p:cNvSpPr txBox="1"/>
          <p:nvPr/>
        </p:nvSpPr>
        <p:spPr>
          <a:xfrm>
            <a:off x="1714480" y="4500570"/>
            <a:ext cx="4493346" cy="461665"/>
          </a:xfrm>
          <a:prstGeom prst="rect">
            <a:avLst/>
          </a:prstGeom>
          <a:noFill/>
        </p:spPr>
        <p:txBody>
          <a:bodyPr wrap="none" rtlCol="0">
            <a:spAutoFit/>
          </a:bodyPr>
          <a:lstStyle/>
          <a:p>
            <a:r>
              <a:rPr lang="ru-RU" sz="2400" b="1" dirty="0" smtClean="0"/>
              <a:t>Остров Врангеля. Высоты Гаваи.</a:t>
            </a:r>
            <a:endParaRPr lang="ru-RU" sz="2400" b="1" dirty="0"/>
          </a:p>
        </p:txBody>
      </p:sp>
      <p:sp>
        <p:nvSpPr>
          <p:cNvPr id="4" name="TextBox 3"/>
          <p:cNvSpPr txBox="1"/>
          <p:nvPr/>
        </p:nvSpPr>
        <p:spPr>
          <a:xfrm>
            <a:off x="1" y="4857760"/>
            <a:ext cx="9144000" cy="1015663"/>
          </a:xfrm>
          <a:prstGeom prst="rect">
            <a:avLst/>
          </a:prstGeom>
          <a:noFill/>
        </p:spPr>
        <p:txBody>
          <a:bodyPr wrap="square" rtlCol="0">
            <a:spAutoFit/>
          </a:bodyPr>
          <a:lstStyle/>
          <a:p>
            <a:pPr algn="just"/>
            <a:r>
              <a:rPr lang="ru-RU" sz="2000" b="1" dirty="0" smtClean="0"/>
              <a:t>  Три года, оторванный от «Большой земли», не имея даже радио, Георгий Алексеевич провел на острове Врангеля среди небольшой группы эскимосов, переселившихся с Берингова пролива.</a:t>
            </a:r>
            <a:endParaRPr lang="ru-RU" sz="2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1000100" y="857232"/>
            <a:ext cx="6215106" cy="3871421"/>
          </a:xfrm>
          <a:prstGeom prst="rect">
            <a:avLst/>
          </a:prstGeom>
          <a:noFill/>
          <a:ln w="9525">
            <a:noFill/>
            <a:miter lim="800000"/>
            <a:headEnd/>
            <a:tailEnd/>
          </a:ln>
        </p:spPr>
      </p:pic>
      <p:sp>
        <p:nvSpPr>
          <p:cNvPr id="3" name="TextBox 2"/>
          <p:cNvSpPr txBox="1"/>
          <p:nvPr/>
        </p:nvSpPr>
        <p:spPr>
          <a:xfrm>
            <a:off x="1857356" y="4643446"/>
            <a:ext cx="4249497" cy="461665"/>
          </a:xfrm>
          <a:prstGeom prst="rect">
            <a:avLst/>
          </a:prstGeom>
          <a:noFill/>
        </p:spPr>
        <p:txBody>
          <a:bodyPr wrap="none" rtlCol="0">
            <a:spAutoFit/>
          </a:bodyPr>
          <a:lstStyle/>
          <a:p>
            <a:r>
              <a:rPr lang="ru-RU" sz="2400" b="1" dirty="0" smtClean="0"/>
              <a:t>Небольшая группа эскимосов.</a:t>
            </a:r>
            <a:endParaRPr lang="ru-RU" sz="2400" b="1" dirty="0"/>
          </a:p>
        </p:txBody>
      </p:sp>
      <p:sp>
        <p:nvSpPr>
          <p:cNvPr id="4" name="TextBox 3"/>
          <p:cNvSpPr txBox="1"/>
          <p:nvPr/>
        </p:nvSpPr>
        <p:spPr>
          <a:xfrm>
            <a:off x="0" y="5000636"/>
            <a:ext cx="9144000" cy="1015663"/>
          </a:xfrm>
          <a:prstGeom prst="rect">
            <a:avLst/>
          </a:prstGeom>
          <a:noFill/>
        </p:spPr>
        <p:txBody>
          <a:bodyPr wrap="square" rtlCol="0">
            <a:spAutoFit/>
          </a:bodyPr>
          <a:lstStyle/>
          <a:p>
            <a:r>
              <a:rPr lang="ru-RU" sz="2000" b="1" dirty="0" smtClean="0"/>
              <a:t>    Он завоевал их любовь и уважение. Ушаков был для них не «Чечако» – новичком, а настоящий «УМИЛЕК» – «старшиной», «начальником», личным примером, увлекавшим на борьбу с суровой природой.</a:t>
            </a:r>
            <a:endParaRPr lang="ru-RU" sz="2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flipV="1">
            <a:off x="1500165" y="571480"/>
            <a:ext cx="6019109" cy="3786214"/>
          </a:xfrm>
          <a:prstGeom prst="rect">
            <a:avLst/>
          </a:prstGeom>
          <a:noFill/>
          <a:ln w="9525">
            <a:noFill/>
            <a:miter lim="800000"/>
            <a:headEnd/>
            <a:tailEnd/>
          </a:ln>
        </p:spPr>
      </p:pic>
      <p:sp>
        <p:nvSpPr>
          <p:cNvPr id="3" name="TextBox 2"/>
          <p:cNvSpPr txBox="1"/>
          <p:nvPr/>
        </p:nvSpPr>
        <p:spPr>
          <a:xfrm>
            <a:off x="1000100" y="4429132"/>
            <a:ext cx="8143900" cy="1292662"/>
          </a:xfrm>
          <a:prstGeom prst="rect">
            <a:avLst/>
          </a:prstGeom>
          <a:noFill/>
        </p:spPr>
        <p:txBody>
          <a:bodyPr wrap="square" rtlCol="0">
            <a:spAutoFit/>
          </a:bodyPr>
          <a:lstStyle/>
          <a:p>
            <a:pPr algn="just"/>
            <a:r>
              <a:rPr lang="ru-RU" sz="2000" b="1" dirty="0" smtClean="0"/>
              <a:t>     Сильный, мужественный, мягкий и деликатный Георгий Алексеевич обладая природной добротой, снискал глубокое уважение у своих сподвижников – эскимосов.</a:t>
            </a:r>
          </a:p>
          <a:p>
            <a:pPr algn="just"/>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rot="16200000">
            <a:off x="-17578" y="446174"/>
            <a:ext cx="3286126" cy="2393774"/>
          </a:xfrm>
          <a:prstGeom prst="rect">
            <a:avLst/>
          </a:prstGeom>
          <a:noFill/>
          <a:ln w="9525">
            <a:noFill/>
            <a:miter lim="800000"/>
            <a:headEnd/>
            <a:tailEnd/>
          </a:ln>
        </p:spPr>
      </p:pic>
      <p:pic>
        <p:nvPicPr>
          <p:cNvPr id="32771" name="Picture 3"/>
          <p:cNvPicPr>
            <a:picLocks noChangeAspect="1" noChangeArrowheads="1"/>
          </p:cNvPicPr>
          <p:nvPr/>
        </p:nvPicPr>
        <p:blipFill>
          <a:blip r:embed="rId3" cstate="print"/>
          <a:srcRect/>
          <a:stretch>
            <a:fillRect/>
          </a:stretch>
        </p:blipFill>
        <p:spPr bwMode="auto">
          <a:xfrm rot="16200000" flipV="1">
            <a:off x="2497699" y="431227"/>
            <a:ext cx="3115134" cy="2252680"/>
          </a:xfrm>
          <a:prstGeom prst="rect">
            <a:avLst/>
          </a:prstGeom>
          <a:noFill/>
          <a:ln w="9525">
            <a:noFill/>
            <a:miter lim="800000"/>
            <a:headEnd/>
            <a:tailEnd/>
          </a:ln>
        </p:spPr>
      </p:pic>
      <p:pic>
        <p:nvPicPr>
          <p:cNvPr id="32772" name="Picture 4"/>
          <p:cNvPicPr>
            <a:picLocks noChangeAspect="1" noChangeArrowheads="1"/>
          </p:cNvPicPr>
          <p:nvPr/>
        </p:nvPicPr>
        <p:blipFill>
          <a:blip r:embed="rId4" cstate="print"/>
          <a:srcRect/>
          <a:stretch>
            <a:fillRect/>
          </a:stretch>
        </p:blipFill>
        <p:spPr bwMode="auto">
          <a:xfrm rot="16200000">
            <a:off x="704820" y="3295652"/>
            <a:ext cx="2324100" cy="3162300"/>
          </a:xfrm>
          <a:prstGeom prst="rect">
            <a:avLst/>
          </a:prstGeom>
          <a:noFill/>
          <a:ln w="9525">
            <a:noFill/>
            <a:miter lim="800000"/>
            <a:headEnd/>
            <a:tailEnd/>
          </a:ln>
        </p:spPr>
      </p:pic>
      <p:pic>
        <p:nvPicPr>
          <p:cNvPr id="32773" name="Picture 5"/>
          <p:cNvPicPr>
            <a:picLocks noChangeAspect="1" noChangeArrowheads="1"/>
          </p:cNvPicPr>
          <p:nvPr/>
        </p:nvPicPr>
        <p:blipFill>
          <a:blip r:embed="rId5" cstate="print"/>
          <a:srcRect/>
          <a:stretch>
            <a:fillRect/>
          </a:stretch>
        </p:blipFill>
        <p:spPr bwMode="auto">
          <a:xfrm rot="16200000">
            <a:off x="5953168" y="-66646"/>
            <a:ext cx="2000264" cy="3562268"/>
          </a:xfrm>
          <a:prstGeom prst="rect">
            <a:avLst/>
          </a:prstGeom>
          <a:noFill/>
          <a:ln w="9525">
            <a:noFill/>
            <a:miter lim="800000"/>
            <a:headEnd/>
            <a:tailEnd/>
          </a:ln>
        </p:spPr>
      </p:pic>
      <p:sp>
        <p:nvSpPr>
          <p:cNvPr id="6" name="TextBox 5"/>
          <p:cNvSpPr txBox="1"/>
          <p:nvPr/>
        </p:nvSpPr>
        <p:spPr>
          <a:xfrm>
            <a:off x="1071538" y="3214686"/>
            <a:ext cx="1156086" cy="461665"/>
          </a:xfrm>
          <a:prstGeom prst="rect">
            <a:avLst/>
          </a:prstGeom>
          <a:noFill/>
        </p:spPr>
        <p:txBody>
          <a:bodyPr wrap="none" rtlCol="0">
            <a:spAutoFit/>
          </a:bodyPr>
          <a:lstStyle/>
          <a:p>
            <a:r>
              <a:rPr lang="ru-RU" sz="2400" b="1" dirty="0" smtClean="0"/>
              <a:t>Кивьян</a:t>
            </a:r>
            <a:endParaRPr lang="ru-RU" sz="2400" b="1" dirty="0"/>
          </a:p>
        </p:txBody>
      </p:sp>
      <p:sp>
        <p:nvSpPr>
          <p:cNvPr id="7" name="TextBox 6"/>
          <p:cNvSpPr txBox="1"/>
          <p:nvPr/>
        </p:nvSpPr>
        <p:spPr>
          <a:xfrm>
            <a:off x="3071802" y="3071810"/>
            <a:ext cx="2105641" cy="461665"/>
          </a:xfrm>
          <a:prstGeom prst="rect">
            <a:avLst/>
          </a:prstGeom>
          <a:noFill/>
        </p:spPr>
        <p:txBody>
          <a:bodyPr wrap="none" rtlCol="0">
            <a:spAutoFit/>
          </a:bodyPr>
          <a:lstStyle/>
          <a:p>
            <a:r>
              <a:rPr lang="ru-RU" sz="2400" b="1" dirty="0" smtClean="0"/>
              <a:t>Жена Кивьяна</a:t>
            </a:r>
            <a:endParaRPr lang="ru-RU" sz="2400" b="1" dirty="0"/>
          </a:p>
        </p:txBody>
      </p:sp>
      <p:sp>
        <p:nvSpPr>
          <p:cNvPr id="8" name="TextBox 7"/>
          <p:cNvSpPr txBox="1"/>
          <p:nvPr/>
        </p:nvSpPr>
        <p:spPr>
          <a:xfrm>
            <a:off x="5500694" y="2714620"/>
            <a:ext cx="3084114" cy="461665"/>
          </a:xfrm>
          <a:prstGeom prst="rect">
            <a:avLst/>
          </a:prstGeom>
          <a:noFill/>
        </p:spPr>
        <p:txBody>
          <a:bodyPr wrap="none" rtlCol="0">
            <a:spAutoFit/>
          </a:bodyPr>
          <a:lstStyle/>
          <a:p>
            <a:r>
              <a:rPr lang="ru-RU" sz="2400" b="1" dirty="0" smtClean="0"/>
              <a:t>Свежевание медведя</a:t>
            </a:r>
            <a:endParaRPr lang="ru-RU" sz="2400" b="1" dirty="0"/>
          </a:p>
        </p:txBody>
      </p:sp>
      <p:sp>
        <p:nvSpPr>
          <p:cNvPr id="9" name="TextBox 8"/>
          <p:cNvSpPr txBox="1"/>
          <p:nvPr/>
        </p:nvSpPr>
        <p:spPr>
          <a:xfrm>
            <a:off x="571472" y="6215082"/>
            <a:ext cx="2548839" cy="461665"/>
          </a:xfrm>
          <a:prstGeom prst="rect">
            <a:avLst/>
          </a:prstGeom>
          <a:noFill/>
        </p:spPr>
        <p:txBody>
          <a:bodyPr wrap="none" rtlCol="0">
            <a:spAutoFit/>
          </a:bodyPr>
          <a:lstStyle/>
          <a:p>
            <a:r>
              <a:rPr lang="ru-RU" sz="2400" b="1" dirty="0" smtClean="0"/>
              <a:t>Эскимоский идол</a:t>
            </a:r>
            <a:endParaRPr lang="ru-RU" sz="2400" b="1" dirty="0"/>
          </a:p>
        </p:txBody>
      </p:sp>
      <p:sp>
        <p:nvSpPr>
          <p:cNvPr id="10" name="TextBox 9"/>
          <p:cNvSpPr txBox="1"/>
          <p:nvPr/>
        </p:nvSpPr>
        <p:spPr>
          <a:xfrm>
            <a:off x="3929058" y="6027003"/>
            <a:ext cx="4643438" cy="830997"/>
          </a:xfrm>
          <a:prstGeom prst="rect">
            <a:avLst/>
          </a:prstGeom>
          <a:noFill/>
        </p:spPr>
        <p:txBody>
          <a:bodyPr wrap="square" rtlCol="0">
            <a:spAutoFit/>
          </a:bodyPr>
          <a:lstStyle/>
          <a:p>
            <a:r>
              <a:rPr lang="ru-RU" sz="2400" b="1" dirty="0" smtClean="0"/>
              <a:t>  Все было интересно и важно знать советскому полярнику</a:t>
            </a:r>
            <a:endParaRPr lang="ru-RU" sz="2400" b="1" dirty="0"/>
          </a:p>
        </p:txBody>
      </p:sp>
      <p:pic>
        <p:nvPicPr>
          <p:cNvPr id="11" name="Рисунок 10" descr="C:\Users\ТАНЯ\Desktop\Ушаков Г.А\IMG_20160115_114938.jpg"/>
          <p:cNvPicPr/>
          <p:nvPr/>
        </p:nvPicPr>
        <p:blipFill>
          <a:blip r:embed="rId6" cstate="print"/>
          <a:srcRect/>
          <a:stretch>
            <a:fillRect/>
          </a:stretch>
        </p:blipFill>
        <p:spPr bwMode="auto">
          <a:xfrm rot="5400000">
            <a:off x="5107785" y="3607595"/>
            <a:ext cx="2643204" cy="20002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rot="16200000">
            <a:off x="321781" y="535444"/>
            <a:ext cx="3637865" cy="2566978"/>
          </a:xfrm>
          <a:prstGeom prst="rect">
            <a:avLst/>
          </a:prstGeom>
          <a:noFill/>
          <a:ln w="9525">
            <a:noFill/>
            <a:miter lim="800000"/>
            <a:headEnd/>
            <a:tailEnd/>
          </a:ln>
        </p:spPr>
      </p:pic>
      <p:pic>
        <p:nvPicPr>
          <p:cNvPr id="33795" name="Picture 3"/>
          <p:cNvPicPr>
            <a:picLocks noChangeAspect="1" noChangeArrowheads="1"/>
          </p:cNvPicPr>
          <p:nvPr/>
        </p:nvPicPr>
        <p:blipFill>
          <a:blip r:embed="rId3" cstate="print"/>
          <a:srcRect/>
          <a:stretch>
            <a:fillRect/>
          </a:stretch>
        </p:blipFill>
        <p:spPr bwMode="auto">
          <a:xfrm rot="16200000">
            <a:off x="4929396" y="-500296"/>
            <a:ext cx="2714644" cy="5143949"/>
          </a:xfrm>
          <a:prstGeom prst="rect">
            <a:avLst/>
          </a:prstGeom>
          <a:noFill/>
          <a:ln w="9525">
            <a:noFill/>
            <a:miter lim="800000"/>
            <a:headEnd/>
            <a:tailEnd/>
          </a:ln>
        </p:spPr>
      </p:pic>
      <p:sp>
        <p:nvSpPr>
          <p:cNvPr id="4" name="TextBox 3"/>
          <p:cNvSpPr txBox="1"/>
          <p:nvPr/>
        </p:nvSpPr>
        <p:spPr>
          <a:xfrm>
            <a:off x="0" y="3571876"/>
            <a:ext cx="9144000" cy="1569660"/>
          </a:xfrm>
          <a:prstGeom prst="rect">
            <a:avLst/>
          </a:prstGeom>
          <a:noFill/>
        </p:spPr>
        <p:txBody>
          <a:bodyPr wrap="square" rtlCol="0">
            <a:spAutoFit/>
          </a:bodyPr>
          <a:lstStyle/>
          <a:p>
            <a:pPr algn="just"/>
            <a:r>
              <a:rPr lang="ru-RU" sz="2400" b="1" dirty="0" smtClean="0"/>
              <a:t>  Под его руководством были построены станции и жилища колонистов, добыто много ценной пушнины; он составил карту острова, собрал богатейший гербарий, большие коллекции птиц и насекомых.</a:t>
            </a:r>
            <a:endParaRPr lang="ru-RU" sz="24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rot="16200000">
            <a:off x="1042222" y="-453221"/>
            <a:ext cx="2430377" cy="3914799"/>
          </a:xfrm>
          <a:prstGeom prst="rect">
            <a:avLst/>
          </a:prstGeom>
          <a:noFill/>
          <a:ln w="9525">
            <a:noFill/>
            <a:miter lim="800000"/>
            <a:headEnd/>
            <a:tailEnd/>
          </a:ln>
        </p:spPr>
      </p:pic>
      <p:pic>
        <p:nvPicPr>
          <p:cNvPr id="34819" name="Picture 3"/>
          <p:cNvPicPr>
            <a:picLocks noChangeAspect="1" noChangeArrowheads="1"/>
          </p:cNvPicPr>
          <p:nvPr/>
        </p:nvPicPr>
        <p:blipFill>
          <a:blip r:embed="rId3" cstate="print"/>
          <a:srcRect/>
          <a:stretch>
            <a:fillRect/>
          </a:stretch>
        </p:blipFill>
        <p:spPr bwMode="auto">
          <a:xfrm>
            <a:off x="4643438" y="0"/>
            <a:ext cx="2838450" cy="4276725"/>
          </a:xfrm>
          <a:prstGeom prst="rect">
            <a:avLst/>
          </a:prstGeom>
          <a:noFill/>
          <a:ln w="9525">
            <a:noFill/>
            <a:miter lim="800000"/>
            <a:headEnd/>
            <a:tailEnd/>
          </a:ln>
        </p:spPr>
      </p:pic>
      <p:sp>
        <p:nvSpPr>
          <p:cNvPr id="4" name="TextBox 3"/>
          <p:cNvSpPr txBox="1"/>
          <p:nvPr/>
        </p:nvSpPr>
        <p:spPr>
          <a:xfrm>
            <a:off x="0" y="4286256"/>
            <a:ext cx="9144000" cy="707886"/>
          </a:xfrm>
          <a:prstGeom prst="rect">
            <a:avLst/>
          </a:prstGeom>
          <a:noFill/>
        </p:spPr>
        <p:txBody>
          <a:bodyPr wrap="square" rtlCol="0">
            <a:spAutoFit/>
          </a:bodyPr>
          <a:lstStyle/>
          <a:p>
            <a:pPr algn="just"/>
            <a:r>
              <a:rPr lang="ru-RU" sz="2000" b="1" dirty="0" smtClean="0"/>
              <a:t>    А самое главное - он узнал Арктику, научился жить и работать на «краю земли». </a:t>
            </a:r>
            <a:endParaRPr lang="ru-RU"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rot="16200000">
            <a:off x="2226488" y="-583471"/>
            <a:ext cx="4476709" cy="6786609"/>
          </a:xfrm>
          <a:prstGeom prst="rect">
            <a:avLst/>
          </a:prstGeom>
          <a:noFill/>
          <a:ln w="9525">
            <a:noFill/>
            <a:miter lim="800000"/>
            <a:headEnd/>
            <a:tailEnd/>
          </a:ln>
        </p:spPr>
      </p:pic>
      <p:sp>
        <p:nvSpPr>
          <p:cNvPr id="3" name="TextBox 2"/>
          <p:cNvSpPr txBox="1"/>
          <p:nvPr/>
        </p:nvSpPr>
        <p:spPr>
          <a:xfrm>
            <a:off x="428596" y="5000636"/>
            <a:ext cx="8143932" cy="1200329"/>
          </a:xfrm>
          <a:prstGeom prst="rect">
            <a:avLst/>
          </a:prstGeom>
          <a:noFill/>
        </p:spPr>
        <p:txBody>
          <a:bodyPr wrap="square" rtlCol="0">
            <a:spAutoFit/>
          </a:bodyPr>
          <a:lstStyle/>
          <a:p>
            <a:pPr algn="just"/>
            <a:r>
              <a:rPr lang="ru-RU" sz="2400" b="1" dirty="0" smtClean="0"/>
              <a:t>    Во время пребывания на острове Врангеля  Ушаков обдумал и составил план экспедиции на Северную Землю, который впоследствии и был утвержден правительством.</a:t>
            </a:r>
            <a:endParaRPr lang="ru-RU" sz="2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rot="16200000">
            <a:off x="1326956" y="-469756"/>
            <a:ext cx="4704138" cy="6500858"/>
          </a:xfrm>
          <a:prstGeom prst="rect">
            <a:avLst/>
          </a:prstGeom>
          <a:noFill/>
          <a:ln w="9525">
            <a:noFill/>
            <a:miter lim="800000"/>
            <a:headEnd/>
            <a:tailEnd/>
          </a:ln>
        </p:spPr>
      </p:pic>
      <p:sp>
        <p:nvSpPr>
          <p:cNvPr id="3" name="TextBox 2"/>
          <p:cNvSpPr txBox="1"/>
          <p:nvPr/>
        </p:nvSpPr>
        <p:spPr>
          <a:xfrm>
            <a:off x="1" y="5143512"/>
            <a:ext cx="9144000" cy="1323439"/>
          </a:xfrm>
          <a:prstGeom prst="rect">
            <a:avLst/>
          </a:prstGeom>
          <a:noFill/>
        </p:spPr>
        <p:txBody>
          <a:bodyPr wrap="square" rtlCol="0">
            <a:spAutoFit/>
          </a:bodyPr>
          <a:lstStyle/>
          <a:p>
            <a:pPr algn="just"/>
            <a:r>
              <a:rPr lang="ru-RU" sz="2000" b="1" dirty="0" smtClean="0"/>
              <a:t>  Ближайшим помощником начальника таинственной земли был геолог Николай Николаевич Урванцев, известный тем, что в течение двенадцати лет неутомимо исследовал Таймырский полуостров. Это он открыл знаменитое Норильское каменноугольное месторождение.</a:t>
            </a:r>
            <a:endParaRPr lang="ru-RU" sz="20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rot="16200000">
            <a:off x="-619162" y="1476361"/>
            <a:ext cx="5953167" cy="3571900"/>
          </a:xfrm>
          <a:prstGeom prst="rect">
            <a:avLst/>
          </a:prstGeom>
          <a:noFill/>
          <a:ln w="9525">
            <a:noFill/>
            <a:miter lim="800000"/>
            <a:headEnd/>
            <a:tailEnd/>
          </a:ln>
        </p:spPr>
      </p:pic>
      <p:sp>
        <p:nvSpPr>
          <p:cNvPr id="4" name="TextBox 3"/>
          <p:cNvSpPr txBox="1"/>
          <p:nvPr/>
        </p:nvSpPr>
        <p:spPr>
          <a:xfrm>
            <a:off x="4429124" y="1142984"/>
            <a:ext cx="4429124" cy="3477875"/>
          </a:xfrm>
          <a:prstGeom prst="rect">
            <a:avLst/>
          </a:prstGeom>
          <a:noFill/>
        </p:spPr>
        <p:txBody>
          <a:bodyPr wrap="square" rtlCol="0">
            <a:spAutoFit/>
          </a:bodyPr>
          <a:lstStyle/>
          <a:p>
            <a:pPr algn="just"/>
            <a:r>
              <a:rPr lang="ru-RU" sz="2000" b="1" dirty="0" smtClean="0"/>
              <a:t>  Третьим жителем Северной Земли стал охотник – промысловик Сергей Прокопьевич Журавлев. Это был «старый полярный волк», четверть века занимавшийся охотой на тюленей, моржей и тринадцать раз зимовал на Новой Земле. Он оказался самым незаменимым и очень дисциплинированным помощником начальника Северной Земли.</a:t>
            </a:r>
            <a:endParaRPr lang="ru-RU" sz="2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rot="16200000">
            <a:off x="574239" y="497274"/>
            <a:ext cx="4708813" cy="4583662"/>
          </a:xfrm>
          <a:prstGeom prst="rect">
            <a:avLst/>
          </a:prstGeom>
          <a:noFill/>
          <a:ln w="9525">
            <a:noFill/>
            <a:miter lim="800000"/>
            <a:headEnd/>
            <a:tailEnd/>
          </a:ln>
        </p:spPr>
      </p:pic>
      <p:sp>
        <p:nvSpPr>
          <p:cNvPr id="3" name="TextBox 2"/>
          <p:cNvSpPr txBox="1"/>
          <p:nvPr/>
        </p:nvSpPr>
        <p:spPr>
          <a:xfrm>
            <a:off x="5214942" y="1071546"/>
            <a:ext cx="3929058" cy="2246769"/>
          </a:xfrm>
          <a:prstGeom prst="rect">
            <a:avLst/>
          </a:prstGeom>
          <a:noFill/>
        </p:spPr>
        <p:txBody>
          <a:bodyPr wrap="square" rtlCol="0">
            <a:spAutoFit/>
          </a:bodyPr>
          <a:lstStyle/>
          <a:p>
            <a:pPr algn="just"/>
            <a:r>
              <a:rPr lang="ru-RU" sz="2000" b="1" dirty="0" smtClean="0"/>
              <a:t>   Самый молодой участник группы  был радист комсомолец Вася Ходов. Рослый, он выглядел старше своих восемнадцати лет. До поездки в Арктику был председателем секции коротковолновиков Ленинграда.</a:t>
            </a:r>
            <a:endParaRPr lang="ru-RU" sz="2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rot="16200000">
            <a:off x="2132660" y="-561080"/>
            <a:ext cx="4664365" cy="6500857"/>
          </a:xfrm>
          <a:prstGeom prst="rect">
            <a:avLst/>
          </a:prstGeom>
          <a:noFill/>
          <a:ln w="9525">
            <a:noFill/>
            <a:miter lim="800000"/>
            <a:headEnd/>
            <a:tailEnd/>
          </a:ln>
        </p:spPr>
      </p:pic>
      <p:sp>
        <p:nvSpPr>
          <p:cNvPr id="3" name="TextBox 2"/>
          <p:cNvSpPr txBox="1"/>
          <p:nvPr/>
        </p:nvSpPr>
        <p:spPr>
          <a:xfrm>
            <a:off x="285720" y="5000636"/>
            <a:ext cx="8643966" cy="1323439"/>
          </a:xfrm>
          <a:prstGeom prst="rect">
            <a:avLst/>
          </a:prstGeom>
          <a:noFill/>
        </p:spPr>
        <p:txBody>
          <a:bodyPr wrap="square" rtlCol="0">
            <a:spAutoFit/>
          </a:bodyPr>
          <a:lstStyle/>
          <a:p>
            <a:pPr algn="just"/>
            <a:r>
              <a:rPr lang="ru-RU" sz="2000" b="1" dirty="0" smtClean="0"/>
              <a:t>  В Арктике меняются только три времени года: зима восемь месяцев, с сентября по апрель, затем три месяца – весна, август короткое лето, осень – три – пять дней. Фактически лето резко переходит в зиму. На грани лета и зимы корабль «Седов» подошел к Северной Земле.</a:t>
            </a:r>
            <a:endParaRPr lang="ru-RU" sz="20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rot="16200000">
            <a:off x="1423575" y="-352060"/>
            <a:ext cx="4796654" cy="6357981"/>
          </a:xfrm>
          <a:prstGeom prst="rect">
            <a:avLst/>
          </a:prstGeom>
          <a:noFill/>
          <a:ln w="9525">
            <a:noFill/>
            <a:miter lim="800000"/>
            <a:headEnd/>
            <a:tailEnd/>
          </a:ln>
        </p:spPr>
      </p:pic>
      <p:sp>
        <p:nvSpPr>
          <p:cNvPr id="3" name="TextBox 2"/>
          <p:cNvSpPr txBox="1"/>
          <p:nvPr/>
        </p:nvSpPr>
        <p:spPr>
          <a:xfrm>
            <a:off x="0" y="5214950"/>
            <a:ext cx="9144000" cy="1015663"/>
          </a:xfrm>
          <a:prstGeom prst="rect">
            <a:avLst/>
          </a:prstGeom>
          <a:noFill/>
        </p:spPr>
        <p:txBody>
          <a:bodyPr wrap="square" rtlCol="0">
            <a:spAutoFit/>
          </a:bodyPr>
          <a:lstStyle/>
          <a:p>
            <a:pPr algn="just"/>
            <a:r>
              <a:rPr lang="ru-RU" sz="2000" b="1" dirty="0" smtClean="0"/>
              <a:t>   Тяжелые льды не допустили корабль к самым ее берегам. Якорь был сброшен </a:t>
            </a:r>
          </a:p>
          <a:p>
            <a:pPr algn="just"/>
            <a:r>
              <a:rPr lang="ru-RU" sz="2000" b="1" dirty="0" smtClean="0"/>
              <a:t>в чистую воду у маленького скалистого острова. Идти дальше было невозможно. </a:t>
            </a:r>
            <a:endParaRPr lang="ru-RU" sz="2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l="3191" t="6959" r="4255"/>
          <a:stretch>
            <a:fillRect/>
          </a:stretch>
        </p:blipFill>
        <p:spPr bwMode="auto">
          <a:xfrm>
            <a:off x="928662" y="428604"/>
            <a:ext cx="7143800" cy="4776042"/>
          </a:xfrm>
          <a:prstGeom prst="rect">
            <a:avLst/>
          </a:prstGeom>
          <a:noFill/>
          <a:ln w="9525">
            <a:noFill/>
            <a:miter lim="800000"/>
            <a:headEnd/>
            <a:tailEnd/>
          </a:ln>
        </p:spPr>
      </p:pic>
      <p:sp>
        <p:nvSpPr>
          <p:cNvPr id="3" name="TextBox 2"/>
          <p:cNvSpPr txBox="1"/>
          <p:nvPr/>
        </p:nvSpPr>
        <p:spPr>
          <a:xfrm>
            <a:off x="0" y="5143512"/>
            <a:ext cx="9144000" cy="1631216"/>
          </a:xfrm>
          <a:prstGeom prst="rect">
            <a:avLst/>
          </a:prstGeom>
          <a:noFill/>
        </p:spPr>
        <p:txBody>
          <a:bodyPr wrap="square" rtlCol="0">
            <a:spAutoFit/>
          </a:bodyPr>
          <a:lstStyle/>
          <a:p>
            <a:pPr algn="just"/>
            <a:r>
              <a:rPr lang="ru-RU" sz="2000" b="1" dirty="0" smtClean="0"/>
              <a:t>Островок окрестили уютным именем «Домашний», но от этого не стал приветливей пустынный, обледенелый клочок земли на половине восьмидесятого градуса северной широты. В сильнейший ветер шла разгрузка «Седова».  Повалил густой пушистый снег, покрывший белой пеленой штабеля ящиков, мешки, бочонки, гору угля, оставленного для отопления.</a:t>
            </a:r>
            <a:endParaRPr lang="ru-RU" sz="20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l="2276" t="13274" r="33991" b="50695"/>
          <a:stretch>
            <a:fillRect/>
          </a:stretch>
        </p:blipFill>
        <p:spPr bwMode="auto">
          <a:xfrm>
            <a:off x="928662" y="642918"/>
            <a:ext cx="6072230" cy="4120442"/>
          </a:xfrm>
          <a:prstGeom prst="rect">
            <a:avLst/>
          </a:prstGeom>
          <a:noFill/>
          <a:ln w="9525">
            <a:noFill/>
            <a:miter lim="800000"/>
            <a:headEnd/>
            <a:tailEnd/>
          </a:ln>
        </p:spPr>
      </p:pic>
      <p:sp>
        <p:nvSpPr>
          <p:cNvPr id="3" name="TextBox 2"/>
          <p:cNvSpPr txBox="1"/>
          <p:nvPr/>
        </p:nvSpPr>
        <p:spPr>
          <a:xfrm>
            <a:off x="0" y="4786322"/>
            <a:ext cx="9144000" cy="707886"/>
          </a:xfrm>
          <a:prstGeom prst="rect">
            <a:avLst/>
          </a:prstGeom>
          <a:noFill/>
        </p:spPr>
        <p:txBody>
          <a:bodyPr wrap="square" rtlCol="0">
            <a:spAutoFit/>
          </a:bodyPr>
          <a:lstStyle/>
          <a:p>
            <a:pPr algn="just"/>
            <a:r>
              <a:rPr lang="ru-RU" sz="2000" b="1" dirty="0" smtClean="0"/>
              <a:t>   Люди очень спешили. Навигация кончилась. Льды позади «Седова» вот-вот могли сомкнуться и закрыть ему обратный путь.</a:t>
            </a:r>
            <a:endParaRPr lang="ru-RU" sz="2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rot="16200000">
            <a:off x="1229581" y="-515258"/>
            <a:ext cx="4470259" cy="6072229"/>
          </a:xfrm>
          <a:prstGeom prst="rect">
            <a:avLst/>
          </a:prstGeom>
          <a:noFill/>
          <a:ln w="9525">
            <a:noFill/>
            <a:miter lim="800000"/>
            <a:headEnd/>
            <a:tailEnd/>
          </a:ln>
        </p:spPr>
      </p:pic>
      <p:sp>
        <p:nvSpPr>
          <p:cNvPr id="3" name="TextBox 2"/>
          <p:cNvSpPr txBox="1"/>
          <p:nvPr/>
        </p:nvSpPr>
        <p:spPr>
          <a:xfrm>
            <a:off x="357158" y="4714884"/>
            <a:ext cx="8429684" cy="1015663"/>
          </a:xfrm>
          <a:prstGeom prst="rect">
            <a:avLst/>
          </a:prstGeom>
          <a:noFill/>
        </p:spPr>
        <p:txBody>
          <a:bodyPr wrap="square" rtlCol="0">
            <a:spAutoFit/>
          </a:bodyPr>
          <a:lstStyle/>
          <a:p>
            <a:pPr algn="just"/>
            <a:r>
              <a:rPr lang="ru-RU" sz="2000" b="1" dirty="0" smtClean="0"/>
              <a:t>  За шесть суток на острове Домашний были построены дом, крытый вместительный склад, поднята радиомачта и установлен ветряк для электрического освещения.</a:t>
            </a:r>
            <a:endParaRPr lang="ru-RU" sz="20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357694"/>
            <a:ext cx="9001156" cy="2554545"/>
          </a:xfrm>
          <a:prstGeom prst="rect">
            <a:avLst/>
          </a:prstGeom>
          <a:noFill/>
        </p:spPr>
        <p:txBody>
          <a:bodyPr wrap="square" rtlCol="0">
            <a:spAutoFit/>
          </a:bodyPr>
          <a:lstStyle/>
          <a:p>
            <a:pPr algn="just"/>
            <a:r>
              <a:rPr lang="ru-RU" sz="2000" b="1" dirty="0" smtClean="0"/>
              <a:t>   30 августа 1930 года на мачте взвился красный флаг. Правительственная радиометеорологическая станция на Северной Земле была открыта. Короткий митинг. Гулкий салют из винтовок и револьверов. Тревожное рычание взбудораженных выстрелами собак. «Седов», дав прощальный гудок, медленно скрылся в тумане. Четыре человека остались в одиночестве на крошечном островке, затерянном в ледяной пустыне. Они даже не знали, как далеко находятся от своих «владений», от земли, которую должны изучить и освоить.</a:t>
            </a:r>
            <a:endParaRPr lang="ru-RU" sz="2000" b="1" dirty="0"/>
          </a:p>
        </p:txBody>
      </p:sp>
      <p:pic>
        <p:nvPicPr>
          <p:cNvPr id="23554" name="Picture 2"/>
          <p:cNvPicPr>
            <a:picLocks noChangeAspect="1" noChangeArrowheads="1"/>
          </p:cNvPicPr>
          <p:nvPr/>
        </p:nvPicPr>
        <p:blipFill>
          <a:blip r:embed="rId2" cstate="print"/>
          <a:srcRect/>
          <a:stretch>
            <a:fillRect/>
          </a:stretch>
        </p:blipFill>
        <p:spPr bwMode="auto">
          <a:xfrm rot="16200000">
            <a:off x="2362781" y="-862614"/>
            <a:ext cx="4275564" cy="60007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rot="16200000">
            <a:off x="2018456" y="-1018380"/>
            <a:ext cx="4535584" cy="7286676"/>
          </a:xfrm>
          <a:prstGeom prst="rect">
            <a:avLst/>
          </a:prstGeom>
          <a:noFill/>
          <a:ln w="9525">
            <a:noFill/>
            <a:miter lim="800000"/>
            <a:headEnd/>
            <a:tailEnd/>
          </a:ln>
        </p:spPr>
      </p:pic>
      <p:sp>
        <p:nvSpPr>
          <p:cNvPr id="3" name="TextBox 2"/>
          <p:cNvSpPr txBox="1"/>
          <p:nvPr/>
        </p:nvSpPr>
        <p:spPr>
          <a:xfrm>
            <a:off x="0" y="4929198"/>
            <a:ext cx="8501090" cy="1938992"/>
          </a:xfrm>
          <a:prstGeom prst="rect">
            <a:avLst/>
          </a:prstGeom>
          <a:noFill/>
        </p:spPr>
        <p:txBody>
          <a:bodyPr wrap="square" rtlCol="0">
            <a:spAutoFit/>
          </a:bodyPr>
          <a:lstStyle/>
          <a:p>
            <a:pPr algn="just"/>
            <a:r>
              <a:rPr lang="ru-RU" sz="2000" b="1" dirty="0" smtClean="0"/>
              <a:t>   Кругом все было подо льдом, и разобраться точно, где начинается земля и кончается океан было невозможно. Проводив «Седова», четверо североземельцев взялись за работу. Все пришлось делать сразу – конопатить дом, настилать крышу и бить зверя. Собаки дрались от голода, а расходовать концентрированный корм из сушенного мяса и китового жира, доставленного из Дании, было жалко. Его берегли для походов.</a:t>
            </a:r>
            <a:endParaRPr lang="ru-RU" sz="20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rot="16200000">
            <a:off x="2039910" y="-1039833"/>
            <a:ext cx="4421237" cy="7500988"/>
          </a:xfrm>
          <a:prstGeom prst="rect">
            <a:avLst/>
          </a:prstGeom>
          <a:noFill/>
          <a:ln w="9525">
            <a:noFill/>
            <a:miter lim="800000"/>
            <a:headEnd/>
            <a:tailEnd/>
          </a:ln>
        </p:spPr>
      </p:pic>
      <p:sp>
        <p:nvSpPr>
          <p:cNvPr id="3" name="Прямоугольник 2"/>
          <p:cNvSpPr/>
          <p:nvPr/>
        </p:nvSpPr>
        <p:spPr>
          <a:xfrm>
            <a:off x="0" y="5000636"/>
            <a:ext cx="9144000" cy="1015663"/>
          </a:xfrm>
          <a:prstGeom prst="rect">
            <a:avLst/>
          </a:prstGeom>
        </p:spPr>
        <p:txBody>
          <a:bodyPr wrap="square">
            <a:spAutoFit/>
          </a:bodyPr>
          <a:lstStyle/>
          <a:p>
            <a:pPr algn="just"/>
            <a:r>
              <a:rPr lang="ru-RU" sz="2000" b="1" dirty="0" smtClean="0"/>
              <a:t>  Первого октября Ушаков, Урванцев и Журавлев на  санях с тридцатью семи собаками вышли на первую разведку. По проливу, покрытому льдом, добрались до Северной Земли. Внезапно ударила метель.</a:t>
            </a:r>
            <a:endParaRPr lang="ru-RU"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4414" y="4714884"/>
            <a:ext cx="7715304" cy="461665"/>
          </a:xfrm>
          <a:prstGeom prst="rect">
            <a:avLst/>
          </a:prstGeom>
          <a:noFill/>
        </p:spPr>
        <p:txBody>
          <a:bodyPr wrap="square" rtlCol="0">
            <a:spAutoFit/>
          </a:bodyPr>
          <a:lstStyle/>
          <a:p>
            <a:r>
              <a:rPr lang="ru-RU" sz="2400" b="1" dirty="0" smtClean="0">
                <a:solidFill>
                  <a:srgbClr val="00B0F0"/>
                </a:solidFill>
              </a:rPr>
              <a:t> </a:t>
            </a:r>
            <a:endParaRPr lang="ru-RU" sz="2400" b="1" dirty="0">
              <a:solidFill>
                <a:srgbClr val="00B0F0"/>
              </a:solidFill>
            </a:endParaRPr>
          </a:p>
        </p:txBody>
      </p:sp>
      <p:pic>
        <p:nvPicPr>
          <p:cNvPr id="26626" name="Picture 2"/>
          <p:cNvPicPr>
            <a:picLocks noChangeAspect="1" noChangeArrowheads="1"/>
          </p:cNvPicPr>
          <p:nvPr/>
        </p:nvPicPr>
        <p:blipFill>
          <a:blip r:embed="rId2" cstate="print"/>
          <a:srcRect/>
          <a:stretch>
            <a:fillRect/>
          </a:stretch>
        </p:blipFill>
        <p:spPr bwMode="auto">
          <a:xfrm rot="16200000">
            <a:off x="2415872" y="-1201483"/>
            <a:ext cx="4286280" cy="7403575"/>
          </a:xfrm>
          <a:prstGeom prst="rect">
            <a:avLst/>
          </a:prstGeom>
          <a:noFill/>
          <a:ln w="9525">
            <a:noFill/>
            <a:miter lim="800000"/>
            <a:headEnd/>
            <a:tailEnd/>
          </a:ln>
        </p:spPr>
      </p:pic>
      <p:sp>
        <p:nvSpPr>
          <p:cNvPr id="5" name="TextBox 4"/>
          <p:cNvSpPr txBox="1"/>
          <p:nvPr/>
        </p:nvSpPr>
        <p:spPr>
          <a:xfrm>
            <a:off x="0" y="4643446"/>
            <a:ext cx="9144000" cy="1631216"/>
          </a:xfrm>
          <a:prstGeom prst="rect">
            <a:avLst/>
          </a:prstGeom>
          <a:noFill/>
        </p:spPr>
        <p:txBody>
          <a:bodyPr wrap="square" rtlCol="0">
            <a:spAutoFit/>
          </a:bodyPr>
          <a:lstStyle/>
          <a:p>
            <a:pPr algn="just"/>
            <a:r>
              <a:rPr lang="ru-RU" sz="2000" b="1" dirty="0" smtClean="0"/>
              <a:t>  Метель – самое мощное, захватывающее и самое опасное для путешественника проявление природы Арктики. Нередко метель продолжается беспрерывно несколько суток, неделю, а иногда и больше. Но и одних суток достаточно, чтобы погубить путника, если ему негде укрыться и переждать погоду.</a:t>
            </a:r>
            <a:endParaRPr lang="ru-RU" sz="20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rot="16200000">
            <a:off x="2220308" y="-863040"/>
            <a:ext cx="3774691" cy="6500856"/>
          </a:xfrm>
          <a:prstGeom prst="rect">
            <a:avLst/>
          </a:prstGeom>
          <a:noFill/>
          <a:ln w="9525">
            <a:noFill/>
            <a:miter lim="800000"/>
            <a:headEnd/>
            <a:tailEnd/>
          </a:ln>
        </p:spPr>
      </p:pic>
      <p:sp>
        <p:nvSpPr>
          <p:cNvPr id="3" name="TextBox 2"/>
          <p:cNvSpPr txBox="1"/>
          <p:nvPr/>
        </p:nvSpPr>
        <p:spPr>
          <a:xfrm>
            <a:off x="0" y="4214818"/>
            <a:ext cx="9144000" cy="1631216"/>
          </a:xfrm>
          <a:prstGeom prst="rect">
            <a:avLst/>
          </a:prstGeom>
          <a:noFill/>
        </p:spPr>
        <p:txBody>
          <a:bodyPr wrap="square" rtlCol="0">
            <a:spAutoFit/>
          </a:bodyPr>
          <a:lstStyle/>
          <a:p>
            <a:pPr algn="just"/>
            <a:r>
              <a:rPr lang="ru-RU" sz="2000" b="1" dirty="0" smtClean="0"/>
              <a:t>    При сильной встречной метели продвижение на собаках почти невозможно, но и попутная вьюга для неопытного человека не менее опасна. Сильный попутный ветер заворачивает шерсть собак и набивает снежную пыль вплотную к коже. Снег начинает подтаивать и превращается во все более и более утолщающую корку на теле животного.</a:t>
            </a:r>
            <a:endParaRPr lang="ru-RU" sz="20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rot="10800000">
            <a:off x="1285852" y="214290"/>
            <a:ext cx="6215106" cy="5162343"/>
          </a:xfrm>
          <a:prstGeom prst="rect">
            <a:avLst/>
          </a:prstGeom>
          <a:noFill/>
          <a:ln w="9525">
            <a:noFill/>
            <a:miter lim="800000"/>
            <a:headEnd/>
            <a:tailEnd/>
          </a:ln>
        </p:spPr>
      </p:pic>
      <p:sp>
        <p:nvSpPr>
          <p:cNvPr id="4" name="TextBox 3"/>
          <p:cNvSpPr txBox="1"/>
          <p:nvPr/>
        </p:nvSpPr>
        <p:spPr>
          <a:xfrm>
            <a:off x="0" y="5357826"/>
            <a:ext cx="9144000" cy="1323439"/>
          </a:xfrm>
          <a:prstGeom prst="rect">
            <a:avLst/>
          </a:prstGeom>
          <a:noFill/>
        </p:spPr>
        <p:txBody>
          <a:bodyPr wrap="square" rtlCol="0">
            <a:spAutoFit/>
          </a:bodyPr>
          <a:lstStyle/>
          <a:p>
            <a:pPr algn="just"/>
            <a:r>
              <a:rPr lang="ru-RU" sz="2000" b="1" dirty="0" smtClean="0"/>
              <a:t>  Если вовремя не заметить этого и не остановиться, собака погибнет. Лучшее и самое верное средство от против метели при любых условиях – переждать ее. Укрыться в палатке, сугробе или где бы то ни было и по возможности найти защиту для собак.</a:t>
            </a:r>
            <a:endParaRPr lang="ru-RU" sz="20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rot="16200000">
            <a:off x="1812160" y="-812085"/>
            <a:ext cx="4090919" cy="6572296"/>
          </a:xfrm>
          <a:prstGeom prst="rect">
            <a:avLst/>
          </a:prstGeom>
          <a:noFill/>
          <a:ln w="9525">
            <a:noFill/>
            <a:miter lim="800000"/>
            <a:headEnd/>
            <a:tailEnd/>
          </a:ln>
        </p:spPr>
      </p:pic>
      <p:sp>
        <p:nvSpPr>
          <p:cNvPr id="3" name="TextBox 2"/>
          <p:cNvSpPr txBox="1"/>
          <p:nvPr/>
        </p:nvSpPr>
        <p:spPr>
          <a:xfrm>
            <a:off x="0" y="4786322"/>
            <a:ext cx="9144000" cy="707886"/>
          </a:xfrm>
          <a:prstGeom prst="rect">
            <a:avLst/>
          </a:prstGeom>
          <a:noFill/>
        </p:spPr>
        <p:txBody>
          <a:bodyPr wrap="square" rtlCol="0">
            <a:spAutoFit/>
          </a:bodyPr>
          <a:lstStyle/>
          <a:p>
            <a:pPr algn="just"/>
            <a:r>
              <a:rPr lang="ru-RU" sz="2000" b="1" dirty="0" smtClean="0"/>
              <a:t>Опытные полярники, конечно переждали метель в наскоро поставленной, насквозь, продуваемой парусиновой палатке.</a:t>
            </a:r>
            <a:endParaRPr lang="ru-RU" sz="20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rot="16200000">
            <a:off x="1620817" y="-549306"/>
            <a:ext cx="4330731" cy="6286546"/>
          </a:xfrm>
          <a:prstGeom prst="rect">
            <a:avLst/>
          </a:prstGeom>
          <a:noFill/>
          <a:ln w="9525">
            <a:noFill/>
            <a:miter lim="800000"/>
            <a:headEnd/>
            <a:tailEnd/>
          </a:ln>
        </p:spPr>
      </p:pic>
      <p:sp>
        <p:nvSpPr>
          <p:cNvPr id="4" name="TextBox 3"/>
          <p:cNvSpPr txBox="1"/>
          <p:nvPr/>
        </p:nvSpPr>
        <p:spPr>
          <a:xfrm>
            <a:off x="0" y="4643446"/>
            <a:ext cx="9144000" cy="2246769"/>
          </a:xfrm>
          <a:prstGeom prst="rect">
            <a:avLst/>
          </a:prstGeom>
          <a:noFill/>
        </p:spPr>
        <p:txBody>
          <a:bodyPr wrap="square" rtlCol="0">
            <a:spAutoFit/>
          </a:bodyPr>
          <a:lstStyle/>
          <a:p>
            <a:pPr algn="just"/>
            <a:r>
              <a:rPr lang="ru-RU" sz="2000" b="1" dirty="0" smtClean="0"/>
              <a:t>  Через пять суток труднейшего пути, часто прерываемого метелями, маленькая экспедиция достигла мыса, которому  дали название Серпа и молота в честь поднятого на нем советского флага. Ближайшую бухту назвали Советской. Погода ухудшалась с каждым часом. Одежда и спальные мешки путников  оледенели. Израненные лапы ездовых собак оставляли на снегу кровавые следы. Через десять дней, пройдя триста километров, отважные исследователи, вернулись на свою базу.</a:t>
            </a:r>
            <a:endParaRPr lang="ru-RU" sz="20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t="28267" r="17918"/>
          <a:stretch>
            <a:fillRect/>
          </a:stretch>
        </p:blipFill>
        <p:spPr bwMode="auto">
          <a:xfrm rot="16200000">
            <a:off x="1869806" y="-531557"/>
            <a:ext cx="4332822" cy="5643603"/>
          </a:xfrm>
          <a:prstGeom prst="rect">
            <a:avLst/>
          </a:prstGeom>
          <a:noFill/>
          <a:ln w="9525">
            <a:noFill/>
            <a:miter lim="800000"/>
            <a:headEnd/>
            <a:tailEnd/>
          </a:ln>
        </p:spPr>
      </p:pic>
      <p:sp>
        <p:nvSpPr>
          <p:cNvPr id="3" name="TextBox 2"/>
          <p:cNvSpPr txBox="1"/>
          <p:nvPr/>
        </p:nvSpPr>
        <p:spPr>
          <a:xfrm>
            <a:off x="0" y="4429132"/>
            <a:ext cx="9144000" cy="1015663"/>
          </a:xfrm>
          <a:prstGeom prst="rect">
            <a:avLst/>
          </a:prstGeom>
          <a:noFill/>
        </p:spPr>
        <p:txBody>
          <a:bodyPr wrap="square" rtlCol="0">
            <a:spAutoFit/>
          </a:bodyPr>
          <a:lstStyle/>
          <a:p>
            <a:pPr algn="just"/>
            <a:r>
              <a:rPr lang="ru-RU" sz="2000" b="1" dirty="0" smtClean="0"/>
              <a:t>   Наступила большая ночь. В домике зимовщиков электричество не тушили сто тридцать суток. Только хронометры сообщали о наступлении утра, звали на работу, приглашали к обеду.</a:t>
            </a:r>
            <a:endParaRPr lang="ru-RU" sz="20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rot="16200000">
            <a:off x="2156220" y="-870392"/>
            <a:ext cx="4688684" cy="7143800"/>
          </a:xfrm>
          <a:prstGeom prst="rect">
            <a:avLst/>
          </a:prstGeom>
          <a:noFill/>
          <a:ln w="9525">
            <a:noFill/>
            <a:miter lim="800000"/>
            <a:headEnd/>
            <a:tailEnd/>
          </a:ln>
        </p:spPr>
      </p:pic>
      <p:sp>
        <p:nvSpPr>
          <p:cNvPr id="3" name="TextBox 2"/>
          <p:cNvSpPr txBox="1"/>
          <p:nvPr/>
        </p:nvSpPr>
        <p:spPr>
          <a:xfrm>
            <a:off x="0" y="5000636"/>
            <a:ext cx="9144000" cy="1323439"/>
          </a:xfrm>
          <a:prstGeom prst="rect">
            <a:avLst/>
          </a:prstGeom>
          <a:noFill/>
        </p:spPr>
        <p:txBody>
          <a:bodyPr wrap="square" rtlCol="0">
            <a:spAutoFit/>
          </a:bodyPr>
          <a:lstStyle/>
          <a:p>
            <a:pPr algn="just"/>
            <a:r>
              <a:rPr lang="ru-RU" sz="2000" b="1" dirty="0" smtClean="0"/>
              <a:t>  Море сплошь было покрыто льдами, вздыбилось хаосом непроходимых торосов. Все живое скрылось – улетели полярные чайки, исчезли тюлени. Только вой ветра нарушал тишину. Арктика казалась мертвой. Мороз временами достигал сорока пяти – сорока семи градусов.</a:t>
            </a:r>
            <a:endParaRPr lang="ru-RU" sz="20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rot="16200000">
            <a:off x="1795138" y="-580747"/>
            <a:ext cx="4839348" cy="6429421"/>
          </a:xfrm>
          <a:prstGeom prst="rect">
            <a:avLst/>
          </a:prstGeom>
          <a:noFill/>
          <a:ln w="9525">
            <a:noFill/>
            <a:miter lim="800000"/>
            <a:headEnd/>
            <a:tailEnd/>
          </a:ln>
        </p:spPr>
      </p:pic>
      <p:sp>
        <p:nvSpPr>
          <p:cNvPr id="3" name="TextBox 2"/>
          <p:cNvSpPr txBox="1"/>
          <p:nvPr/>
        </p:nvSpPr>
        <p:spPr>
          <a:xfrm>
            <a:off x="0" y="5000636"/>
            <a:ext cx="9144000" cy="1323439"/>
          </a:xfrm>
          <a:prstGeom prst="rect">
            <a:avLst/>
          </a:prstGeom>
          <a:noFill/>
        </p:spPr>
        <p:txBody>
          <a:bodyPr wrap="square" rtlCol="0">
            <a:spAutoFit/>
          </a:bodyPr>
          <a:lstStyle/>
          <a:p>
            <a:pPr algn="just"/>
            <a:r>
              <a:rPr lang="ru-RU" sz="2000" b="1" dirty="0" smtClean="0"/>
              <a:t>Сливочное масло в эти дни приобретало плотность льда и хрустело на зубах. Четыре раза в полярную ночь ходили Ушаков, Урванцев и Журавлев в труднейшие походы, длившиеся по десять-пятнадцать дней. Они достигали все новых и новых уголков суровой земли.</a:t>
            </a:r>
            <a:endParaRPr lang="ru-RU" sz="20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2" cstate="print"/>
          <a:srcRect/>
          <a:stretch>
            <a:fillRect/>
          </a:stretch>
        </p:blipFill>
        <p:spPr bwMode="auto">
          <a:xfrm rot="16200000">
            <a:off x="2052312" y="-1266551"/>
            <a:ext cx="4396434" cy="7786742"/>
          </a:xfrm>
          <a:prstGeom prst="rect">
            <a:avLst/>
          </a:prstGeom>
          <a:noFill/>
          <a:ln w="9525">
            <a:noFill/>
            <a:miter lim="800000"/>
            <a:headEnd/>
            <a:tailEnd/>
          </a:ln>
        </p:spPr>
      </p:pic>
      <p:sp>
        <p:nvSpPr>
          <p:cNvPr id="5" name="TextBox 4"/>
          <p:cNvSpPr txBox="1"/>
          <p:nvPr/>
        </p:nvSpPr>
        <p:spPr>
          <a:xfrm>
            <a:off x="214282" y="4786322"/>
            <a:ext cx="8501122" cy="1015663"/>
          </a:xfrm>
          <a:prstGeom prst="rect">
            <a:avLst/>
          </a:prstGeom>
          <a:noFill/>
        </p:spPr>
        <p:txBody>
          <a:bodyPr wrap="square" rtlCol="0">
            <a:spAutoFit/>
          </a:bodyPr>
          <a:lstStyle/>
          <a:p>
            <a:pPr algn="just"/>
            <a:r>
              <a:rPr lang="ru-RU" sz="2000" b="1" dirty="0" smtClean="0"/>
              <a:t>   За два года Ушаков, Урванцев и Журавлев в охотничьих поездках, в походах прошли более семи тысяч километров, примерно расстояние от Москвы до Хабаровска.</a:t>
            </a:r>
            <a:endParaRPr lang="ru-RU" sz="2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a:stretch>
            <a:fillRect/>
          </a:stretch>
        </p:blipFill>
        <p:spPr bwMode="auto">
          <a:xfrm rot="16200000">
            <a:off x="2125294" y="-982343"/>
            <a:ext cx="4750536" cy="7286676"/>
          </a:xfrm>
          <a:prstGeom prst="rect">
            <a:avLst/>
          </a:prstGeom>
          <a:noFill/>
          <a:ln w="9525">
            <a:noFill/>
            <a:miter lim="800000"/>
            <a:headEnd/>
            <a:tailEnd/>
          </a:ln>
        </p:spPr>
      </p:pic>
      <p:sp>
        <p:nvSpPr>
          <p:cNvPr id="3" name="TextBox 2"/>
          <p:cNvSpPr txBox="1"/>
          <p:nvPr/>
        </p:nvSpPr>
        <p:spPr>
          <a:xfrm>
            <a:off x="357158" y="5000636"/>
            <a:ext cx="8358214" cy="1015663"/>
          </a:xfrm>
          <a:prstGeom prst="rect">
            <a:avLst/>
          </a:prstGeom>
          <a:noFill/>
        </p:spPr>
        <p:txBody>
          <a:bodyPr wrap="square" rtlCol="0">
            <a:spAutoFit/>
          </a:bodyPr>
          <a:lstStyle/>
          <a:p>
            <a:pPr algn="just"/>
            <a:r>
              <a:rPr lang="ru-RU" sz="2000" b="1" dirty="0" smtClean="0"/>
              <a:t>  Семь тысяч километров пути через метели, морозы, через хаос айсбергов, неразбериху торосов, в ледяной воде, по гололедице, каждую минуту рискуя жизнью, были проделаны на собаках.</a:t>
            </a:r>
            <a:endParaRPr lang="ru-RU" sz="2000"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500166" y="0"/>
            <a:ext cx="6224609" cy="5453079"/>
          </a:xfrm>
          <a:prstGeom prst="rect">
            <a:avLst/>
          </a:prstGeom>
          <a:noFill/>
          <a:ln w="9525">
            <a:noFill/>
            <a:miter lim="800000"/>
            <a:headEnd/>
            <a:tailEnd/>
          </a:ln>
        </p:spPr>
      </p:pic>
      <p:sp>
        <p:nvSpPr>
          <p:cNvPr id="3" name="TextBox 2"/>
          <p:cNvSpPr txBox="1"/>
          <p:nvPr/>
        </p:nvSpPr>
        <p:spPr>
          <a:xfrm>
            <a:off x="0" y="5357826"/>
            <a:ext cx="9144000" cy="1631216"/>
          </a:xfrm>
          <a:prstGeom prst="rect">
            <a:avLst/>
          </a:prstGeom>
          <a:noFill/>
        </p:spPr>
        <p:txBody>
          <a:bodyPr wrap="square" rtlCol="0">
            <a:spAutoFit/>
          </a:bodyPr>
          <a:lstStyle/>
          <a:p>
            <a:pPr algn="just"/>
            <a:r>
              <a:rPr lang="ru-RU" sz="2000" b="1" dirty="0" smtClean="0"/>
              <a:t>  16 августа 1932 года в газете «Известия»была опубликована первая достоверная карта Северной Земли, составленная экспедицией Г.А.Ушакова. Северная Земля перестала быть таинственной неизведанной. Все чаще и чаще Северную Землю стали посещать корабли и самолеты. Нехоженая земля была не только исхожена вдоль и поперек, но и облетана из края в край.</a:t>
            </a:r>
            <a:endParaRPr lang="ru-RU" sz="2000"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1000100" y="428604"/>
            <a:ext cx="6500858" cy="4200379"/>
          </a:xfrm>
          <a:prstGeom prst="rect">
            <a:avLst/>
          </a:prstGeom>
          <a:noFill/>
          <a:ln w="9525">
            <a:noFill/>
            <a:miter lim="800000"/>
            <a:headEnd/>
            <a:tailEnd/>
          </a:ln>
        </p:spPr>
      </p:pic>
      <p:sp>
        <p:nvSpPr>
          <p:cNvPr id="3" name="TextBox 2"/>
          <p:cNvSpPr txBox="1"/>
          <p:nvPr/>
        </p:nvSpPr>
        <p:spPr>
          <a:xfrm>
            <a:off x="0" y="4714884"/>
            <a:ext cx="9144001" cy="1015663"/>
          </a:xfrm>
          <a:prstGeom prst="rect">
            <a:avLst/>
          </a:prstGeom>
          <a:noFill/>
        </p:spPr>
        <p:txBody>
          <a:bodyPr wrap="square" rtlCol="0">
            <a:spAutoFit/>
          </a:bodyPr>
          <a:lstStyle/>
          <a:p>
            <a:pPr algn="just"/>
            <a:r>
              <a:rPr lang="ru-RU" sz="2000" b="1" dirty="0" smtClean="0"/>
              <a:t>  Четверо отважных полярников – пионеров освоения Северной Земли – Н.Н.Урванцев, Г.А.Ушаков, С.П.Журавлев, В.В.Ходов навсегда связали свою жизнь с Крайним Севером.</a:t>
            </a:r>
            <a:endParaRPr lang="ru-RU" sz="20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285852" y="0"/>
            <a:ext cx="6357982" cy="3987907"/>
          </a:xfrm>
          <a:prstGeom prst="rect">
            <a:avLst/>
          </a:prstGeom>
          <a:noFill/>
          <a:ln w="9525">
            <a:noFill/>
            <a:miter lim="800000"/>
            <a:headEnd/>
            <a:tailEnd/>
          </a:ln>
        </p:spPr>
      </p:pic>
      <p:sp>
        <p:nvSpPr>
          <p:cNvPr id="3" name="TextBox 2"/>
          <p:cNvSpPr txBox="1"/>
          <p:nvPr/>
        </p:nvSpPr>
        <p:spPr>
          <a:xfrm>
            <a:off x="0" y="3995678"/>
            <a:ext cx="9144000" cy="2862322"/>
          </a:xfrm>
          <a:prstGeom prst="rect">
            <a:avLst/>
          </a:prstGeom>
          <a:noFill/>
        </p:spPr>
        <p:txBody>
          <a:bodyPr wrap="square" rtlCol="0">
            <a:spAutoFit/>
          </a:bodyPr>
          <a:lstStyle/>
          <a:p>
            <a:pPr algn="just"/>
            <a:r>
              <a:rPr lang="ru-RU" sz="2000" b="1" dirty="0" smtClean="0"/>
              <a:t>   В 1950 году Георгию Алексеевичу было присвоено звание доктора географических наук. На чей-то невпопад заданный вопрос из зала: «А как же с защитой» – академик Владимир Афанасьевич Обручев ответил: «Его диссертация на всех картах мира». Известный географ С.В.Колесник писал: «…Два года, проведенные ими на Северной Земле, - это два года неустанного и тяжелого труда, который требовал и душевных сил и огромного физического напряжения. Если бы этот труд не был добровольным, его можно было бы назвать каторжным…» Тогда труд североземельцев считался «Географическим подвигом века».</a:t>
            </a:r>
            <a:endParaRPr lang="ru-RU" sz="20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rot="16200000">
            <a:off x="1687691" y="-687617"/>
            <a:ext cx="4554173" cy="6786612"/>
          </a:xfrm>
          <a:prstGeom prst="rect">
            <a:avLst/>
          </a:prstGeom>
          <a:noFill/>
          <a:ln w="9525">
            <a:noFill/>
            <a:miter lim="800000"/>
            <a:headEnd/>
            <a:tailEnd/>
          </a:ln>
        </p:spPr>
      </p:pic>
      <p:sp>
        <p:nvSpPr>
          <p:cNvPr id="3" name="TextBox 2"/>
          <p:cNvSpPr txBox="1"/>
          <p:nvPr/>
        </p:nvSpPr>
        <p:spPr>
          <a:xfrm>
            <a:off x="285720" y="5000636"/>
            <a:ext cx="8501090" cy="1323439"/>
          </a:xfrm>
          <a:prstGeom prst="rect">
            <a:avLst/>
          </a:prstGeom>
          <a:noFill/>
        </p:spPr>
        <p:txBody>
          <a:bodyPr wrap="square" rtlCol="0">
            <a:spAutoFit/>
          </a:bodyPr>
          <a:lstStyle/>
          <a:p>
            <a:pPr algn="just"/>
            <a:r>
              <a:rPr lang="ru-RU" sz="2000" b="1" dirty="0" smtClean="0"/>
              <a:t>  Первая высокоширотная экспедиция впервые достигла высоких широт 82 градуса северной широты, установила мировой рекорд свободного плавания во льдах, впервые провела там океанографические исследования.</a:t>
            </a:r>
            <a:endParaRPr lang="ru-RU" sz="2000"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rot="16200000">
            <a:off x="1758775" y="-544386"/>
            <a:ext cx="4912070" cy="7000924"/>
          </a:xfrm>
          <a:prstGeom prst="rect">
            <a:avLst/>
          </a:prstGeom>
          <a:noFill/>
          <a:ln w="9525">
            <a:noFill/>
            <a:miter lim="800000"/>
            <a:headEnd/>
            <a:tailEnd/>
          </a:ln>
        </p:spPr>
      </p:pic>
      <p:sp>
        <p:nvSpPr>
          <p:cNvPr id="3" name="TextBox 2"/>
          <p:cNvSpPr txBox="1"/>
          <p:nvPr/>
        </p:nvSpPr>
        <p:spPr>
          <a:xfrm>
            <a:off x="0" y="5357826"/>
            <a:ext cx="9144000" cy="707886"/>
          </a:xfrm>
          <a:prstGeom prst="rect">
            <a:avLst/>
          </a:prstGeom>
          <a:noFill/>
        </p:spPr>
        <p:txBody>
          <a:bodyPr wrap="square" rtlCol="0">
            <a:spAutoFit/>
          </a:bodyPr>
          <a:lstStyle/>
          <a:p>
            <a:pPr algn="just"/>
            <a:r>
              <a:rPr lang="ru-RU" sz="2000" b="1" dirty="0" smtClean="0"/>
              <a:t>  Они положили на карту 37 тысяч квадратных километров нехоженой земли, изучили ее рельеф, геологическое строение, климатические условия.</a:t>
            </a:r>
            <a:endParaRPr lang="ru-RU" sz="20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cstate="print"/>
          <a:srcRect/>
          <a:stretch>
            <a:fillRect/>
          </a:stretch>
        </p:blipFill>
        <p:spPr bwMode="auto">
          <a:xfrm flipV="1">
            <a:off x="714348" y="571480"/>
            <a:ext cx="3429024" cy="2214578"/>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4929190" y="2973923"/>
            <a:ext cx="3357586" cy="2393415"/>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714349" y="3071810"/>
            <a:ext cx="3500462" cy="2358773"/>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a:off x="4855410" y="571480"/>
            <a:ext cx="3374196" cy="2100265"/>
          </a:xfrm>
          <a:prstGeom prst="rect">
            <a:avLst/>
          </a:prstGeom>
          <a:noFill/>
          <a:ln w="9525">
            <a:noFill/>
            <a:miter lim="800000"/>
            <a:headEnd/>
            <a:tailEnd/>
          </a:ln>
        </p:spPr>
      </p:pic>
      <p:sp>
        <p:nvSpPr>
          <p:cNvPr id="7" name="TextBox 6"/>
          <p:cNvSpPr txBox="1"/>
          <p:nvPr/>
        </p:nvSpPr>
        <p:spPr>
          <a:xfrm>
            <a:off x="0" y="5500702"/>
            <a:ext cx="9144000" cy="1015663"/>
          </a:xfrm>
          <a:prstGeom prst="rect">
            <a:avLst/>
          </a:prstGeom>
          <a:noFill/>
        </p:spPr>
        <p:txBody>
          <a:bodyPr wrap="square" rtlCol="0">
            <a:spAutoFit/>
          </a:bodyPr>
          <a:lstStyle/>
          <a:p>
            <a:pPr algn="just"/>
            <a:r>
              <a:rPr lang="ru-RU" sz="2000" b="1" dirty="0" smtClean="0"/>
              <a:t>Изучили растительный и животный мир, характер ледового режима окружающих морей. В ученом мире была дана высокая оценка заслуг кавалера ордена Трудового Красного Знамени. </a:t>
            </a:r>
            <a:endParaRPr lang="ru-RU" sz="2000"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1000100" y="357166"/>
            <a:ext cx="6929486" cy="4402224"/>
          </a:xfrm>
          <a:prstGeom prst="rect">
            <a:avLst/>
          </a:prstGeom>
          <a:noFill/>
          <a:ln w="9525">
            <a:noFill/>
            <a:miter lim="800000"/>
            <a:headEnd/>
            <a:tailEnd/>
          </a:ln>
        </p:spPr>
      </p:pic>
      <p:sp>
        <p:nvSpPr>
          <p:cNvPr id="4" name="TextBox 3"/>
          <p:cNvSpPr txBox="1"/>
          <p:nvPr/>
        </p:nvSpPr>
        <p:spPr>
          <a:xfrm>
            <a:off x="0" y="4786322"/>
            <a:ext cx="9144000" cy="1938992"/>
          </a:xfrm>
          <a:prstGeom prst="rect">
            <a:avLst/>
          </a:prstGeom>
          <a:noFill/>
        </p:spPr>
        <p:txBody>
          <a:bodyPr wrap="square" rtlCol="0">
            <a:spAutoFit/>
          </a:bodyPr>
          <a:lstStyle/>
          <a:p>
            <a:pPr algn="just"/>
            <a:r>
              <a:rPr lang="ru-RU" sz="2000" b="1" dirty="0" smtClean="0"/>
              <a:t>  Беспримерная североземельская экспедиция стала высшим достижением в жизни и деятельности ее начальника, удостоенного высшей в то время награды Родины – ордена Ленина. Опыт полярника и объем проведенных им работ, практическая деятельность в Арктическом институте, главном управлении гидрометеослужбы, Академии наук СССР снискали ему признание в ученом мире как ученого и исследователя.</a:t>
            </a:r>
            <a:endParaRPr lang="ru-RU" sz="2000"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0" y="0"/>
            <a:ext cx="4210472" cy="5118306"/>
          </a:xfrm>
          <a:prstGeom prst="rect">
            <a:avLst/>
          </a:prstGeom>
          <a:noFill/>
          <a:ln w="9525">
            <a:noFill/>
            <a:miter lim="800000"/>
            <a:headEnd/>
            <a:tailEnd/>
          </a:ln>
        </p:spPr>
      </p:pic>
      <p:sp>
        <p:nvSpPr>
          <p:cNvPr id="4" name="TextBox 3"/>
          <p:cNvSpPr txBox="1"/>
          <p:nvPr/>
        </p:nvSpPr>
        <p:spPr>
          <a:xfrm>
            <a:off x="4214810" y="0"/>
            <a:ext cx="4929190" cy="5632311"/>
          </a:xfrm>
          <a:prstGeom prst="rect">
            <a:avLst/>
          </a:prstGeom>
          <a:noFill/>
        </p:spPr>
        <p:txBody>
          <a:bodyPr wrap="square" rtlCol="0">
            <a:spAutoFit/>
          </a:bodyPr>
          <a:lstStyle/>
          <a:p>
            <a:pPr algn="just"/>
            <a:r>
              <a:rPr lang="ru-RU" sz="2000" b="1" dirty="0" smtClean="0">
                <a:solidFill>
                  <a:srgbClr val="00B0F0"/>
                </a:solidFill>
              </a:rPr>
              <a:t>  </a:t>
            </a:r>
            <a:r>
              <a:rPr lang="ru-RU" sz="2000" b="1" dirty="0" smtClean="0"/>
              <a:t>В ночь со2 на 3 декабря перестало биться сердце Человека с большой буквы, энтузиаста Севера, выдающегося исследователя Арктики, доктора географических наук, патриота Родины Георгия Алексеевича Ушакова. Сказались тяжелые арктические походы, ледяные ванны, которые подорвали богатырское здоровье амурского казака, нашего земляка. На острове Домашнем высится гранитная глыба. Здесь замурована урна с прахом Георгия Алексеевича Ушакова. Таково было его желание – навсегда остаться на Северной Земле. На памятнике бронзовая надпись: «Полярный исследователь Георгий Алексеевич Ушаков.</a:t>
            </a:r>
          </a:p>
          <a:p>
            <a:pPr algn="just"/>
            <a:r>
              <a:rPr lang="ru-RU" sz="2000" b="1" dirty="0" smtClean="0"/>
              <a:t>1901г. – 1963г.</a:t>
            </a:r>
            <a:endParaRPr lang="ru-RU" sz="2000"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cstate="print"/>
          <a:srcRect/>
          <a:stretch>
            <a:fillRect/>
          </a:stretch>
        </p:blipFill>
        <p:spPr bwMode="auto">
          <a:xfrm>
            <a:off x="0" y="1214422"/>
            <a:ext cx="4908864" cy="2714644"/>
          </a:xfrm>
          <a:prstGeom prst="rect">
            <a:avLst/>
          </a:prstGeom>
          <a:noFill/>
          <a:ln w="9525">
            <a:noFill/>
            <a:miter lim="800000"/>
            <a:headEnd/>
            <a:tailEnd/>
          </a:ln>
        </p:spPr>
      </p:pic>
      <p:pic>
        <p:nvPicPr>
          <p:cNvPr id="19460" name="Picture 4"/>
          <p:cNvPicPr>
            <a:picLocks noChangeAspect="1" noChangeArrowheads="1"/>
          </p:cNvPicPr>
          <p:nvPr/>
        </p:nvPicPr>
        <p:blipFill>
          <a:blip r:embed="rId3" cstate="print"/>
          <a:srcRect/>
          <a:stretch>
            <a:fillRect/>
          </a:stretch>
        </p:blipFill>
        <p:spPr bwMode="auto">
          <a:xfrm>
            <a:off x="0" y="4116591"/>
            <a:ext cx="5000660" cy="2741409"/>
          </a:xfrm>
          <a:prstGeom prst="rect">
            <a:avLst/>
          </a:prstGeom>
          <a:noFill/>
          <a:ln w="9525">
            <a:noFill/>
            <a:miter lim="800000"/>
            <a:headEnd/>
            <a:tailEnd/>
          </a:ln>
        </p:spPr>
      </p:pic>
      <p:sp>
        <p:nvSpPr>
          <p:cNvPr id="5" name="TextBox 4"/>
          <p:cNvSpPr txBox="1"/>
          <p:nvPr/>
        </p:nvSpPr>
        <p:spPr>
          <a:xfrm>
            <a:off x="1" y="0"/>
            <a:ext cx="9144000" cy="1631216"/>
          </a:xfrm>
          <a:prstGeom prst="rect">
            <a:avLst/>
          </a:prstGeom>
          <a:noFill/>
        </p:spPr>
        <p:txBody>
          <a:bodyPr wrap="square" rtlCol="0">
            <a:spAutoFit/>
          </a:bodyPr>
          <a:lstStyle/>
          <a:p>
            <a:pPr algn="just"/>
            <a:r>
              <a:rPr lang="ru-RU" sz="2000" b="1" dirty="0" smtClean="0"/>
              <a:t>Память Георгия Алексеевича увековечена в топонимике Арктики и Антарктики – поселок Ушаковский и мыс Ушакова на острове Врангеля, река Ушакова на архипелаге Северная Земля, остров Ушакова на севере Карского моря, горы на земле в Эндебрии в Антарктике. Просторы мирового океана бороздят суда с именем Георгия Алексеевича Ушакова.</a:t>
            </a:r>
            <a:endParaRPr lang="ru-RU" sz="2000" b="1" dirty="0"/>
          </a:p>
        </p:txBody>
      </p:sp>
      <p:sp>
        <p:nvSpPr>
          <p:cNvPr id="6" name="TextBox 5"/>
          <p:cNvSpPr txBox="1"/>
          <p:nvPr/>
        </p:nvSpPr>
        <p:spPr>
          <a:xfrm>
            <a:off x="4929190" y="2428868"/>
            <a:ext cx="3786182" cy="830997"/>
          </a:xfrm>
          <a:prstGeom prst="rect">
            <a:avLst/>
          </a:prstGeom>
          <a:noFill/>
        </p:spPr>
        <p:txBody>
          <a:bodyPr wrap="square" rtlCol="0">
            <a:spAutoFit/>
          </a:bodyPr>
          <a:lstStyle/>
          <a:p>
            <a:r>
              <a:rPr lang="ru-RU" sz="2400" b="1" dirty="0" smtClean="0"/>
              <a:t>Научно-исследовательское судно «Георгий Ушаков».</a:t>
            </a:r>
            <a:endParaRPr lang="ru-RU" sz="2400" b="1" dirty="0"/>
          </a:p>
        </p:txBody>
      </p:sp>
      <p:sp>
        <p:nvSpPr>
          <p:cNvPr id="7" name="TextBox 6"/>
          <p:cNvSpPr txBox="1"/>
          <p:nvPr/>
        </p:nvSpPr>
        <p:spPr>
          <a:xfrm>
            <a:off x="5143504" y="5000636"/>
            <a:ext cx="3643306" cy="1200329"/>
          </a:xfrm>
          <a:prstGeom prst="rect">
            <a:avLst/>
          </a:prstGeom>
          <a:noFill/>
        </p:spPr>
        <p:txBody>
          <a:bodyPr wrap="square" rtlCol="0">
            <a:spAutoFit/>
          </a:bodyPr>
          <a:lstStyle/>
          <a:p>
            <a:r>
              <a:rPr lang="ru-RU" sz="2400" b="1" dirty="0" smtClean="0">
                <a:solidFill>
                  <a:srgbClr val="00B0F0"/>
                </a:solidFill>
              </a:rPr>
              <a:t>  </a:t>
            </a:r>
            <a:r>
              <a:rPr lang="ru-RU" sz="2400" b="1" dirty="0" smtClean="0"/>
              <a:t>Транспортный рефрижератор </a:t>
            </a:r>
          </a:p>
          <a:p>
            <a:r>
              <a:rPr lang="ru-RU" sz="2400" b="1" dirty="0" smtClean="0"/>
              <a:t>«Остров Ушакова».</a:t>
            </a:r>
            <a:endParaRPr lang="ru-RU" sz="2400"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rot="16200000">
            <a:off x="99350" y="2171031"/>
            <a:ext cx="5373404" cy="4000529"/>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rot="16200000">
            <a:off x="4367213" y="2081212"/>
            <a:ext cx="5572125" cy="3981450"/>
          </a:xfrm>
          <a:prstGeom prst="rect">
            <a:avLst/>
          </a:prstGeom>
          <a:noFill/>
          <a:ln w="9525">
            <a:noFill/>
            <a:miter lim="800000"/>
            <a:headEnd/>
            <a:tailEnd/>
          </a:ln>
        </p:spPr>
      </p:pic>
      <p:sp>
        <p:nvSpPr>
          <p:cNvPr id="4" name="TextBox 3"/>
          <p:cNvSpPr txBox="1"/>
          <p:nvPr/>
        </p:nvSpPr>
        <p:spPr>
          <a:xfrm>
            <a:off x="571472" y="0"/>
            <a:ext cx="8072462" cy="1569660"/>
          </a:xfrm>
          <a:prstGeom prst="rect">
            <a:avLst/>
          </a:prstGeom>
          <a:noFill/>
        </p:spPr>
        <p:txBody>
          <a:bodyPr wrap="square" rtlCol="0">
            <a:spAutoFit/>
          </a:bodyPr>
          <a:lstStyle/>
          <a:p>
            <a:pPr algn="just"/>
            <a:r>
              <a:rPr lang="ru-RU" sz="2400" b="1" dirty="0" smtClean="0"/>
              <a:t>    Литературная обработка Георгием Алексеевичем своих дневников пополнила мировую географическую библиотеку книгами «Остров метелей», «По нехоженой земле».</a:t>
            </a:r>
            <a:endParaRPr lang="ru-RU" sz="2400" b="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C:\Users\ТАНЯ\Desktop\Ушаков Г.А\IMG_20160115_114526.jpg"/>
          <p:cNvPicPr>
            <a:picLocks noChangeAspect="1" noChangeArrowheads="1"/>
          </p:cNvPicPr>
          <p:nvPr/>
        </p:nvPicPr>
        <p:blipFill>
          <a:blip r:embed="rId2" cstate="print"/>
          <a:srcRect/>
          <a:stretch>
            <a:fillRect/>
          </a:stretch>
        </p:blipFill>
        <p:spPr bwMode="auto">
          <a:xfrm>
            <a:off x="428596" y="428604"/>
            <a:ext cx="3786214" cy="5048286"/>
          </a:xfrm>
          <a:prstGeom prst="rect">
            <a:avLst/>
          </a:prstGeom>
          <a:noFill/>
        </p:spPr>
      </p:pic>
      <p:pic>
        <p:nvPicPr>
          <p:cNvPr id="16388" name="Picture 4" descr="C:\Users\ТАНЯ\Desktop\Ушаков Г.А\IMG_20160115_114539.jpg"/>
          <p:cNvPicPr>
            <a:picLocks noChangeAspect="1" noChangeArrowheads="1"/>
          </p:cNvPicPr>
          <p:nvPr/>
        </p:nvPicPr>
        <p:blipFill>
          <a:blip r:embed="rId3" cstate="print"/>
          <a:srcRect/>
          <a:stretch>
            <a:fillRect/>
          </a:stretch>
        </p:blipFill>
        <p:spPr bwMode="auto">
          <a:xfrm>
            <a:off x="4964890" y="428604"/>
            <a:ext cx="3750495" cy="5000660"/>
          </a:xfrm>
          <a:prstGeom prst="rect">
            <a:avLst/>
          </a:prstGeom>
          <a:noFill/>
        </p:spPr>
      </p:pic>
      <p:sp>
        <p:nvSpPr>
          <p:cNvPr id="4" name="TextBox 3"/>
          <p:cNvSpPr txBox="1"/>
          <p:nvPr/>
        </p:nvSpPr>
        <p:spPr>
          <a:xfrm>
            <a:off x="318892" y="5429264"/>
            <a:ext cx="8825108" cy="1200329"/>
          </a:xfrm>
          <a:prstGeom prst="rect">
            <a:avLst/>
          </a:prstGeom>
          <a:noFill/>
        </p:spPr>
        <p:txBody>
          <a:bodyPr wrap="square" rtlCol="0">
            <a:spAutoFit/>
          </a:bodyPr>
          <a:lstStyle/>
          <a:p>
            <a:pPr algn="just"/>
            <a:r>
              <a:rPr lang="ru-RU" sz="2400" b="1" dirty="0" smtClean="0"/>
              <a:t>   В честь Георгия Алексеевича были выпущены два почтовых конверта, памятная медаль. Его имя носит микрорайон в городе Биробиджан, улицы в селах Лазарево и Ленинское.</a:t>
            </a:r>
            <a:endParaRPr lang="ru-RU" sz="2400" b="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31709" t="5476" r="11214" b="55282"/>
          <a:stretch>
            <a:fillRect/>
          </a:stretch>
        </p:blipFill>
        <p:spPr bwMode="auto">
          <a:xfrm rot="16200000">
            <a:off x="1473178" y="884220"/>
            <a:ext cx="4429157" cy="4232304"/>
          </a:xfrm>
          <a:prstGeom prst="rect">
            <a:avLst/>
          </a:prstGeom>
          <a:noFill/>
          <a:ln w="9525">
            <a:noFill/>
            <a:miter lim="800000"/>
            <a:headEnd/>
            <a:tailEnd/>
          </a:ln>
        </p:spPr>
      </p:pic>
      <p:sp>
        <p:nvSpPr>
          <p:cNvPr id="4" name="TextBox 3"/>
          <p:cNvSpPr txBox="1"/>
          <p:nvPr/>
        </p:nvSpPr>
        <p:spPr>
          <a:xfrm>
            <a:off x="642910" y="5214950"/>
            <a:ext cx="8001056" cy="1200329"/>
          </a:xfrm>
          <a:prstGeom prst="rect">
            <a:avLst/>
          </a:prstGeom>
          <a:noFill/>
        </p:spPr>
        <p:txBody>
          <a:bodyPr wrap="square" rtlCol="0">
            <a:spAutoFit/>
          </a:bodyPr>
          <a:lstStyle/>
          <a:p>
            <a:pPr algn="just"/>
            <a:r>
              <a:rPr lang="ru-RU" sz="2400" b="1" dirty="0" smtClean="0"/>
              <a:t>  Жизнь и трудовая деятельность Г.А.Ушакова являются примером беззаветного служения Отечеству для многих поколений. </a:t>
            </a:r>
            <a:endParaRPr lang="ru-RU" sz="2400"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Users\ТАНЯ\Desktop\Акция Посади сирень к 70летию Победы\IMG_20150507_174514.jpg"/>
          <p:cNvPicPr>
            <a:picLocks noChangeAspect="1" noChangeArrowheads="1"/>
          </p:cNvPicPr>
          <p:nvPr/>
        </p:nvPicPr>
        <p:blipFill>
          <a:blip r:embed="rId2" cstate="print"/>
          <a:srcRect/>
          <a:stretch>
            <a:fillRect/>
          </a:stretch>
        </p:blipFill>
        <p:spPr bwMode="auto">
          <a:xfrm>
            <a:off x="4786314" y="1071545"/>
            <a:ext cx="3857652" cy="5143536"/>
          </a:xfrm>
          <a:prstGeom prst="rect">
            <a:avLst/>
          </a:prstGeom>
          <a:noFill/>
        </p:spPr>
      </p:pic>
      <p:pic>
        <p:nvPicPr>
          <p:cNvPr id="17412" name="Picture 4" descr="C:\Users\ТАНЯ\Desktop\Акция Посади сирень к 70летию Победы\IMG_20150507_174504.jpg"/>
          <p:cNvPicPr>
            <a:picLocks noChangeAspect="1" noChangeArrowheads="1"/>
          </p:cNvPicPr>
          <p:nvPr/>
        </p:nvPicPr>
        <p:blipFill>
          <a:blip r:embed="rId3" cstate="print"/>
          <a:srcRect/>
          <a:stretch>
            <a:fillRect/>
          </a:stretch>
        </p:blipFill>
        <p:spPr bwMode="auto">
          <a:xfrm>
            <a:off x="214314" y="1071546"/>
            <a:ext cx="3857652" cy="5143536"/>
          </a:xfrm>
          <a:prstGeom prst="rect">
            <a:avLst/>
          </a:prstGeom>
          <a:noFill/>
        </p:spPr>
      </p:pic>
      <p:sp>
        <p:nvSpPr>
          <p:cNvPr id="5" name="TextBox 4"/>
          <p:cNvSpPr txBox="1"/>
          <p:nvPr/>
        </p:nvSpPr>
        <p:spPr>
          <a:xfrm>
            <a:off x="0" y="0"/>
            <a:ext cx="9144000" cy="1631216"/>
          </a:xfrm>
          <a:prstGeom prst="rect">
            <a:avLst/>
          </a:prstGeom>
          <a:noFill/>
        </p:spPr>
        <p:txBody>
          <a:bodyPr wrap="square" rtlCol="0">
            <a:spAutoFit/>
          </a:bodyPr>
          <a:lstStyle/>
          <a:p>
            <a:pPr algn="just"/>
            <a:r>
              <a:rPr lang="ru-RU" sz="2000" b="1" dirty="0" smtClean="0"/>
              <a:t>  В 1995 году в библиотеке села Лазарево был открыт музей, где особое место отведено нашему земляку, полярному исследователю, ученому Георгию Алексеевичу Ушакову, внесший огромный вклад в отечественную географическую науку. В музее библиотеки бережно хранятся его книги, фотографии, документы о жизненном пути Георгия Алексеевича Ушакова.</a:t>
            </a:r>
            <a:endParaRPr lang="ru-RU" sz="2000"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1285852" y="1326244"/>
            <a:ext cx="6572296" cy="4686455"/>
          </a:xfrm>
          <a:prstGeom prst="rect">
            <a:avLst/>
          </a:prstGeom>
          <a:noFill/>
          <a:ln w="9525">
            <a:noFill/>
            <a:miter lim="800000"/>
            <a:headEnd/>
            <a:tailEnd/>
          </a:ln>
        </p:spPr>
      </p:pic>
      <p:sp>
        <p:nvSpPr>
          <p:cNvPr id="3" name="TextBox 2"/>
          <p:cNvSpPr txBox="1"/>
          <p:nvPr/>
        </p:nvSpPr>
        <p:spPr>
          <a:xfrm>
            <a:off x="214282" y="0"/>
            <a:ext cx="8572560" cy="1200329"/>
          </a:xfrm>
          <a:prstGeom prst="rect">
            <a:avLst/>
          </a:prstGeom>
          <a:noFill/>
        </p:spPr>
        <p:txBody>
          <a:bodyPr wrap="square" rtlCol="0">
            <a:spAutoFit/>
          </a:bodyPr>
          <a:lstStyle/>
          <a:p>
            <a:pPr algn="just"/>
            <a:r>
              <a:rPr lang="ru-RU" sz="2400" b="1" dirty="0" smtClean="0"/>
              <a:t>   В 2000 году, накануне столетия Г.А.Ушакова, село Лазарево посетила дочь выдающегося ученого Маола (утренняя заря)  Георгиевна Ушакова. </a:t>
            </a:r>
            <a:endParaRPr lang="ru-RU" sz="2400" b="1" dirty="0"/>
          </a:p>
        </p:txBody>
      </p:sp>
      <p:sp>
        <p:nvSpPr>
          <p:cNvPr id="4" name="TextBox 3"/>
          <p:cNvSpPr txBox="1"/>
          <p:nvPr/>
        </p:nvSpPr>
        <p:spPr>
          <a:xfrm>
            <a:off x="2714612" y="6000768"/>
            <a:ext cx="2974212" cy="461665"/>
          </a:xfrm>
          <a:prstGeom prst="rect">
            <a:avLst/>
          </a:prstGeom>
          <a:noFill/>
        </p:spPr>
        <p:txBody>
          <a:bodyPr wrap="none" rtlCol="0">
            <a:spAutoFit/>
          </a:bodyPr>
          <a:lstStyle/>
          <a:p>
            <a:r>
              <a:rPr lang="ru-RU" sz="2400" b="1" i="1" dirty="0" smtClean="0"/>
              <a:t>В музее библиотеки</a:t>
            </a:r>
            <a:endParaRPr lang="ru-RU" sz="2400" b="1" i="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Users\ТАНЯ\Desktop\Ушаков Г.А\IMG_20160115_114904.jpg"/>
          <p:cNvPicPr>
            <a:picLocks noChangeAspect="1" noChangeArrowheads="1"/>
          </p:cNvPicPr>
          <p:nvPr/>
        </p:nvPicPr>
        <p:blipFill>
          <a:blip r:embed="rId2" cstate="print"/>
          <a:srcRect l="12962" t="6945" r="11112" b="13888"/>
          <a:stretch>
            <a:fillRect/>
          </a:stretch>
        </p:blipFill>
        <p:spPr bwMode="auto">
          <a:xfrm>
            <a:off x="0" y="1785926"/>
            <a:ext cx="2928958" cy="4071966"/>
          </a:xfrm>
          <a:prstGeom prst="rect">
            <a:avLst/>
          </a:prstGeom>
          <a:noFill/>
        </p:spPr>
      </p:pic>
      <p:pic>
        <p:nvPicPr>
          <p:cNvPr id="13316" name="Picture 4" descr="C:\Users\ТАНЯ\Desktop\Ушаков Г.А\IMG_20160115_114855.jpg"/>
          <p:cNvPicPr>
            <a:picLocks noChangeAspect="1" noChangeArrowheads="1"/>
          </p:cNvPicPr>
          <p:nvPr/>
        </p:nvPicPr>
        <p:blipFill>
          <a:blip r:embed="rId3" cstate="print"/>
          <a:srcRect l="11321" t="2358" r="11320" b="11320"/>
          <a:stretch>
            <a:fillRect/>
          </a:stretch>
        </p:blipFill>
        <p:spPr bwMode="auto">
          <a:xfrm>
            <a:off x="3143240" y="2285992"/>
            <a:ext cx="2786082" cy="4145146"/>
          </a:xfrm>
          <a:prstGeom prst="rect">
            <a:avLst/>
          </a:prstGeom>
          <a:noFill/>
        </p:spPr>
      </p:pic>
      <p:pic>
        <p:nvPicPr>
          <p:cNvPr id="13317" name="Picture 5" descr="C:\Users\ТАНЯ\Desktop\Ушаков Г.А\IMG_20160115_114845.jpg"/>
          <p:cNvPicPr>
            <a:picLocks noChangeAspect="1" noChangeArrowheads="1"/>
          </p:cNvPicPr>
          <p:nvPr/>
        </p:nvPicPr>
        <p:blipFill>
          <a:blip r:embed="rId4" cstate="print"/>
          <a:srcRect l="7273" t="7273" r="16363" b="9545"/>
          <a:stretch>
            <a:fillRect/>
          </a:stretch>
        </p:blipFill>
        <p:spPr bwMode="auto">
          <a:xfrm>
            <a:off x="6291181" y="2714620"/>
            <a:ext cx="2852819" cy="4143380"/>
          </a:xfrm>
          <a:prstGeom prst="rect">
            <a:avLst/>
          </a:prstGeom>
          <a:noFill/>
        </p:spPr>
      </p:pic>
      <p:sp>
        <p:nvSpPr>
          <p:cNvPr id="6" name="TextBox 5"/>
          <p:cNvSpPr txBox="1"/>
          <p:nvPr/>
        </p:nvSpPr>
        <p:spPr>
          <a:xfrm>
            <a:off x="428596" y="714356"/>
            <a:ext cx="8358214" cy="830997"/>
          </a:xfrm>
          <a:prstGeom prst="rect">
            <a:avLst/>
          </a:prstGeom>
          <a:noFill/>
        </p:spPr>
        <p:txBody>
          <a:bodyPr wrap="square" rtlCol="0">
            <a:spAutoFit/>
          </a:bodyPr>
          <a:lstStyle/>
          <a:p>
            <a:r>
              <a:rPr lang="ru-RU" sz="2400" b="1" dirty="0" smtClean="0"/>
              <a:t>   В музее хранятся книги подаренные дочерью Георгия Алексеевича Ушакова Маолой Георгиевной.</a:t>
            </a:r>
            <a:endParaRPr lang="ru-RU" sz="2400" b="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ТАНЯ\Desktop\Ушаков Г.А\IMG_20160112_104337.jpg"/>
          <p:cNvPicPr>
            <a:picLocks noChangeAspect="1" noChangeArrowheads="1"/>
          </p:cNvPicPr>
          <p:nvPr/>
        </p:nvPicPr>
        <p:blipFill>
          <a:blip r:embed="rId2" cstate="print"/>
          <a:srcRect/>
          <a:stretch>
            <a:fillRect/>
          </a:stretch>
        </p:blipFill>
        <p:spPr bwMode="auto">
          <a:xfrm>
            <a:off x="0" y="0"/>
            <a:ext cx="5524539" cy="4143404"/>
          </a:xfrm>
          <a:prstGeom prst="rect">
            <a:avLst/>
          </a:prstGeom>
          <a:noFill/>
        </p:spPr>
      </p:pic>
      <p:pic>
        <p:nvPicPr>
          <p:cNvPr id="3" name="Picture 3" descr="C:\Users\ТАНЯ\Desktop\Ушаков Г.А\IMG_20160112_104345.jpg"/>
          <p:cNvPicPr>
            <a:picLocks noChangeAspect="1" noChangeArrowheads="1"/>
          </p:cNvPicPr>
          <p:nvPr/>
        </p:nvPicPr>
        <p:blipFill>
          <a:blip r:embed="rId3" cstate="print"/>
          <a:srcRect/>
          <a:stretch>
            <a:fillRect/>
          </a:stretch>
        </p:blipFill>
        <p:spPr bwMode="auto">
          <a:xfrm>
            <a:off x="3929058" y="2946793"/>
            <a:ext cx="5214942" cy="3911207"/>
          </a:xfrm>
          <a:prstGeom prst="rect">
            <a:avLst/>
          </a:prstGeom>
          <a:noFill/>
        </p:spPr>
      </p:pic>
      <p:sp>
        <p:nvSpPr>
          <p:cNvPr id="5" name="Прямоугольник 4"/>
          <p:cNvSpPr/>
          <p:nvPr/>
        </p:nvSpPr>
        <p:spPr>
          <a:xfrm>
            <a:off x="0" y="4357694"/>
            <a:ext cx="4572000" cy="707886"/>
          </a:xfrm>
          <a:prstGeom prst="rect">
            <a:avLst/>
          </a:prstGeom>
        </p:spPr>
        <p:txBody>
          <a:bodyPr>
            <a:spAutoFit/>
          </a:bodyPr>
          <a:lstStyle/>
          <a:p>
            <a:r>
              <a:rPr lang="ru-RU" sz="2000" b="1" dirty="0" smtClean="0"/>
              <a:t>Мала Георгиевна </a:t>
            </a:r>
          </a:p>
          <a:p>
            <a:pPr algn="ctr"/>
            <a:r>
              <a:rPr lang="ru-RU" sz="2000" b="1" dirty="0" smtClean="0"/>
              <a:t>на Родине отца</a:t>
            </a:r>
            <a:endParaRPr lang="ru-RU" sz="2000" b="1" dirty="0"/>
          </a:p>
        </p:txBody>
      </p:sp>
      <p:sp>
        <p:nvSpPr>
          <p:cNvPr id="6" name="TextBox 5"/>
          <p:cNvSpPr txBox="1"/>
          <p:nvPr/>
        </p:nvSpPr>
        <p:spPr>
          <a:xfrm>
            <a:off x="5500695" y="0"/>
            <a:ext cx="3643306" cy="2246769"/>
          </a:xfrm>
          <a:prstGeom prst="rect">
            <a:avLst/>
          </a:prstGeom>
          <a:noFill/>
        </p:spPr>
        <p:txBody>
          <a:bodyPr wrap="square" rtlCol="0">
            <a:spAutoFit/>
          </a:bodyPr>
          <a:lstStyle/>
          <a:p>
            <a:pPr algn="just"/>
            <a:r>
              <a:rPr lang="ru-RU" sz="2000" b="1" dirty="0" smtClean="0"/>
              <a:t>Из воспоминаний Маолы Георгиевны: «Когда я ехала к вам в Лазарево, думала глухая деревушка в тайге, а оказалось  все таким красивым, село все в зелени, и все кругом цветет.</a:t>
            </a:r>
            <a:endParaRPr lang="ru-RU" sz="2000" b="1"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rot="16200000">
            <a:off x="2171667" y="-1028715"/>
            <a:ext cx="4814928" cy="7443814"/>
          </a:xfrm>
          <a:prstGeom prst="rect">
            <a:avLst/>
          </a:prstGeom>
          <a:noFill/>
          <a:ln w="9525">
            <a:noFill/>
            <a:miter lim="800000"/>
            <a:headEnd/>
            <a:tailEnd/>
          </a:ln>
        </p:spPr>
      </p:pic>
      <p:sp>
        <p:nvSpPr>
          <p:cNvPr id="3" name="Прямоугольник 2"/>
          <p:cNvSpPr/>
          <p:nvPr/>
        </p:nvSpPr>
        <p:spPr>
          <a:xfrm>
            <a:off x="0" y="5357826"/>
            <a:ext cx="9144000" cy="1323439"/>
          </a:xfrm>
          <a:prstGeom prst="rect">
            <a:avLst/>
          </a:prstGeom>
        </p:spPr>
        <p:txBody>
          <a:bodyPr wrap="square">
            <a:spAutoFit/>
          </a:bodyPr>
          <a:lstStyle/>
          <a:p>
            <a:pPr algn="just"/>
            <a:r>
              <a:rPr lang="ru-RU" sz="2000" b="1" dirty="0" smtClean="0"/>
              <a:t>  В знак уважения к жителям села она оставила на память благодарность, книги, документы, сувениры, которые мы бережно храним в нашем музее. По русскому обычаю жители села подарили Маоле Георгиевне в узелке горсть земли с родных мест, где жили отцы и деды.</a:t>
            </a:r>
            <a:endParaRPr lang="ru-RU" sz="2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ТАНЯ\Desktop\Ушаков Г.А\IMG_20160112_103422.jpg"/>
          <p:cNvPicPr>
            <a:picLocks noChangeAspect="1" noChangeArrowheads="1"/>
          </p:cNvPicPr>
          <p:nvPr/>
        </p:nvPicPr>
        <p:blipFill>
          <a:blip r:embed="rId2" cstate="print"/>
          <a:srcRect l="18807" t="6055" r="13761" b="8388"/>
          <a:stretch>
            <a:fillRect/>
          </a:stretch>
        </p:blipFill>
        <p:spPr bwMode="auto">
          <a:xfrm rot="5400000">
            <a:off x="1000100" y="571480"/>
            <a:ext cx="3500463" cy="3643339"/>
          </a:xfrm>
          <a:prstGeom prst="rect">
            <a:avLst/>
          </a:prstGeom>
          <a:noFill/>
        </p:spPr>
      </p:pic>
      <p:sp>
        <p:nvSpPr>
          <p:cNvPr id="4" name="TextBox 3"/>
          <p:cNvSpPr txBox="1"/>
          <p:nvPr/>
        </p:nvSpPr>
        <p:spPr>
          <a:xfrm>
            <a:off x="4643439" y="1214422"/>
            <a:ext cx="4357718" cy="1938992"/>
          </a:xfrm>
          <a:prstGeom prst="rect">
            <a:avLst/>
          </a:prstGeom>
          <a:noFill/>
        </p:spPr>
        <p:txBody>
          <a:bodyPr wrap="square" rtlCol="0">
            <a:spAutoFit/>
          </a:bodyPr>
          <a:lstStyle/>
          <a:p>
            <a:r>
              <a:rPr lang="ru-RU" sz="2000" b="1" dirty="0" smtClean="0"/>
              <a:t>   Любитель – краевед Васильев Иван Алексеевич. Свою деятельность направил на изучение документов, материалов по исследовательской работе нашего земляка Георгия Алексеевича Ушакова.</a:t>
            </a:r>
            <a:endParaRPr lang="ru-RU" sz="2000" b="1"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flipV="1">
            <a:off x="1142976" y="500041"/>
            <a:ext cx="6072230" cy="4524406"/>
          </a:xfrm>
          <a:prstGeom prst="rect">
            <a:avLst/>
          </a:prstGeom>
          <a:noFill/>
          <a:ln w="9525">
            <a:noFill/>
            <a:miter lim="800000"/>
            <a:headEnd/>
            <a:tailEnd/>
          </a:ln>
        </p:spPr>
      </p:pic>
      <p:sp>
        <p:nvSpPr>
          <p:cNvPr id="3" name="TextBox 2"/>
          <p:cNvSpPr txBox="1"/>
          <p:nvPr/>
        </p:nvSpPr>
        <p:spPr>
          <a:xfrm>
            <a:off x="500034" y="5000636"/>
            <a:ext cx="8001024" cy="1200329"/>
          </a:xfrm>
          <a:prstGeom prst="rect">
            <a:avLst/>
          </a:prstGeom>
          <a:noFill/>
        </p:spPr>
        <p:txBody>
          <a:bodyPr wrap="square" rtlCol="0">
            <a:spAutoFit/>
          </a:bodyPr>
          <a:lstStyle/>
          <a:p>
            <a:pPr algn="just"/>
            <a:r>
              <a:rPr lang="ru-RU" sz="2400" b="1" dirty="0" smtClean="0"/>
              <a:t>  20 сентября 1997 года в селе Лазарево на здании сельской школы была открыта мемориальная доска, посвященная нашему земляку. </a:t>
            </a:r>
            <a:endParaRPr lang="ru-RU" sz="2400" b="1"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ТАНЯ\Desktop\Ушаков Г.А\IMG_20160112_104451.jpg"/>
          <p:cNvPicPr>
            <a:picLocks noChangeAspect="1" noChangeArrowheads="1"/>
          </p:cNvPicPr>
          <p:nvPr/>
        </p:nvPicPr>
        <p:blipFill>
          <a:blip r:embed="rId2" cstate="print"/>
          <a:srcRect l="12273" t="14546" r="12727"/>
          <a:stretch>
            <a:fillRect/>
          </a:stretch>
        </p:blipFill>
        <p:spPr bwMode="auto">
          <a:xfrm>
            <a:off x="5000628" y="3417914"/>
            <a:ext cx="4143372" cy="3440085"/>
          </a:xfrm>
          <a:prstGeom prst="rect">
            <a:avLst/>
          </a:prstGeom>
          <a:noFill/>
        </p:spPr>
      </p:pic>
      <p:pic>
        <p:nvPicPr>
          <p:cNvPr id="36867" name="Picture 3" descr="C:\Users\ТАНЯ\Desktop\Ушаков Г.А\IMG_20160112_104438.jpg"/>
          <p:cNvPicPr>
            <a:picLocks noChangeAspect="1" noChangeArrowheads="1"/>
          </p:cNvPicPr>
          <p:nvPr/>
        </p:nvPicPr>
        <p:blipFill>
          <a:blip r:embed="rId3" cstate="print"/>
          <a:srcRect l="9835" t="8197" r="410" b="9836"/>
          <a:stretch>
            <a:fillRect/>
          </a:stretch>
        </p:blipFill>
        <p:spPr bwMode="auto">
          <a:xfrm>
            <a:off x="-5711" y="3429000"/>
            <a:ext cx="5006339" cy="3428999"/>
          </a:xfrm>
          <a:prstGeom prst="rect">
            <a:avLst/>
          </a:prstGeom>
          <a:noFill/>
        </p:spPr>
      </p:pic>
      <p:sp>
        <p:nvSpPr>
          <p:cNvPr id="4" name="TextBox 3"/>
          <p:cNvSpPr txBox="1"/>
          <p:nvPr/>
        </p:nvSpPr>
        <p:spPr>
          <a:xfrm>
            <a:off x="0" y="1500174"/>
            <a:ext cx="9144000" cy="830997"/>
          </a:xfrm>
          <a:prstGeom prst="rect">
            <a:avLst/>
          </a:prstGeom>
          <a:noFill/>
        </p:spPr>
        <p:txBody>
          <a:bodyPr wrap="square" rtlCol="0">
            <a:spAutoFit/>
          </a:bodyPr>
          <a:lstStyle/>
          <a:p>
            <a:r>
              <a:rPr lang="ru-RU" sz="2400" b="1" dirty="0" smtClean="0"/>
              <a:t>     Благодаря Ивану Алексеевичу Васильеву состоялась встреча жителей села с Маолой Георгиевной.</a:t>
            </a:r>
            <a:endParaRPr lang="ru-RU" sz="2400" b="1"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ТАНЯ\Desktop\Ушаков Г.А\IMG_20160114_145623.jpg"/>
          <p:cNvPicPr>
            <a:picLocks noChangeAspect="1" noChangeArrowheads="1"/>
          </p:cNvPicPr>
          <p:nvPr/>
        </p:nvPicPr>
        <p:blipFill>
          <a:blip r:embed="rId2" cstate="print"/>
          <a:srcRect/>
          <a:stretch>
            <a:fillRect/>
          </a:stretch>
        </p:blipFill>
        <p:spPr bwMode="auto">
          <a:xfrm>
            <a:off x="571472" y="642918"/>
            <a:ext cx="4143404" cy="5524539"/>
          </a:xfrm>
          <a:prstGeom prst="rect">
            <a:avLst/>
          </a:prstGeom>
          <a:noFill/>
        </p:spPr>
      </p:pic>
      <p:sp>
        <p:nvSpPr>
          <p:cNvPr id="3" name="TextBox 2"/>
          <p:cNvSpPr txBox="1"/>
          <p:nvPr/>
        </p:nvSpPr>
        <p:spPr>
          <a:xfrm>
            <a:off x="4929190" y="785794"/>
            <a:ext cx="4214810" cy="3785652"/>
          </a:xfrm>
          <a:prstGeom prst="rect">
            <a:avLst/>
          </a:prstGeom>
          <a:noFill/>
        </p:spPr>
        <p:txBody>
          <a:bodyPr wrap="square" rtlCol="0">
            <a:spAutoFit/>
          </a:bodyPr>
          <a:lstStyle/>
          <a:p>
            <a:pPr algn="just"/>
            <a:r>
              <a:rPr lang="ru-RU" sz="2400" b="1" dirty="0" smtClean="0"/>
              <a:t>   В 2013 году после реконструкции школы, внутри здания председатель Законодательного собрания Анатолий Федорович Тихомиров открыл новую мемориальную доску, посвященную нашему земляку Георгию Алексеевичу   Ушакову</a:t>
            </a:r>
            <a:r>
              <a:rPr lang="ru-RU" sz="2400" dirty="0" smtClean="0"/>
              <a:t>.</a:t>
            </a:r>
            <a:endParaRPr lang="ru-RU"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ТАНЯ\Desktop\Ушаков Г.А\IMG_20160115_114639.jpg"/>
          <p:cNvPicPr>
            <a:picLocks noChangeAspect="1" noChangeArrowheads="1"/>
          </p:cNvPicPr>
          <p:nvPr/>
        </p:nvPicPr>
        <p:blipFill>
          <a:blip r:embed="rId2" cstate="print"/>
          <a:srcRect/>
          <a:stretch>
            <a:fillRect/>
          </a:stretch>
        </p:blipFill>
        <p:spPr bwMode="auto">
          <a:xfrm>
            <a:off x="571472" y="2500306"/>
            <a:ext cx="3268271" cy="4357694"/>
          </a:xfrm>
          <a:prstGeom prst="rect">
            <a:avLst/>
          </a:prstGeom>
          <a:noFill/>
        </p:spPr>
      </p:pic>
      <p:pic>
        <p:nvPicPr>
          <p:cNvPr id="40963" name="Picture 3" descr="C:\Users\ТАНЯ\Desktop\Ушаков Г.А\IMG_20160115_114628.jpg"/>
          <p:cNvPicPr>
            <a:picLocks noChangeAspect="1" noChangeArrowheads="1"/>
          </p:cNvPicPr>
          <p:nvPr/>
        </p:nvPicPr>
        <p:blipFill>
          <a:blip r:embed="rId3" cstate="print"/>
          <a:srcRect l="3334" t="47777" b="26667"/>
          <a:stretch>
            <a:fillRect/>
          </a:stretch>
        </p:blipFill>
        <p:spPr bwMode="auto">
          <a:xfrm>
            <a:off x="571472" y="714356"/>
            <a:ext cx="8286776" cy="1643074"/>
          </a:xfrm>
          <a:prstGeom prst="rect">
            <a:avLst/>
          </a:prstGeom>
          <a:noFill/>
        </p:spPr>
      </p:pic>
      <p:pic>
        <p:nvPicPr>
          <p:cNvPr id="40964" name="Picture 4" descr="C:\Users\ТАНЯ\Desktop\Ушаков Г.А\IMG_20160115_114610.jpg"/>
          <p:cNvPicPr>
            <a:picLocks noChangeAspect="1" noChangeArrowheads="1"/>
          </p:cNvPicPr>
          <p:nvPr/>
        </p:nvPicPr>
        <p:blipFill>
          <a:blip r:embed="rId4" cstate="print"/>
          <a:srcRect/>
          <a:stretch>
            <a:fillRect/>
          </a:stretch>
        </p:blipFill>
        <p:spPr bwMode="auto">
          <a:xfrm>
            <a:off x="5357818" y="2381260"/>
            <a:ext cx="3357554" cy="4476739"/>
          </a:xfrm>
          <a:prstGeom prst="rect">
            <a:avLst/>
          </a:prstGeom>
          <a:noFill/>
        </p:spPr>
      </p:pic>
      <p:sp>
        <p:nvSpPr>
          <p:cNvPr id="5" name="TextBox 4"/>
          <p:cNvSpPr txBox="1"/>
          <p:nvPr/>
        </p:nvSpPr>
        <p:spPr>
          <a:xfrm>
            <a:off x="2214546" y="214290"/>
            <a:ext cx="5768374" cy="461665"/>
          </a:xfrm>
          <a:prstGeom prst="rect">
            <a:avLst/>
          </a:prstGeom>
          <a:noFill/>
        </p:spPr>
        <p:txBody>
          <a:bodyPr wrap="none" rtlCol="0">
            <a:spAutoFit/>
          </a:bodyPr>
          <a:lstStyle/>
          <a:p>
            <a:r>
              <a:rPr lang="ru-RU" sz="2400" b="1" dirty="0" smtClean="0"/>
              <a:t>Музей пополнился новыми экспонатами.</a:t>
            </a:r>
            <a:endParaRPr lang="ru-RU" sz="24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ТАНЯ\Desktop\Ушаков Г.А\IMG_20160115_114938.jpg"/>
          <p:cNvPicPr>
            <a:picLocks noChangeAspect="1" noChangeArrowheads="1"/>
          </p:cNvPicPr>
          <p:nvPr/>
        </p:nvPicPr>
        <p:blipFill>
          <a:blip r:embed="rId2" cstate="print"/>
          <a:srcRect/>
          <a:stretch>
            <a:fillRect/>
          </a:stretch>
        </p:blipFill>
        <p:spPr bwMode="auto">
          <a:xfrm rot="5400000">
            <a:off x="-946530" y="946530"/>
            <a:ext cx="6858000" cy="4964941"/>
          </a:xfrm>
          <a:prstGeom prst="rect">
            <a:avLst/>
          </a:prstGeom>
          <a:noFill/>
        </p:spPr>
      </p:pic>
      <p:sp>
        <p:nvSpPr>
          <p:cNvPr id="3" name="TextBox 2"/>
          <p:cNvSpPr txBox="1"/>
          <p:nvPr/>
        </p:nvSpPr>
        <p:spPr>
          <a:xfrm>
            <a:off x="5214942" y="1142984"/>
            <a:ext cx="3929058" cy="2677656"/>
          </a:xfrm>
          <a:prstGeom prst="rect">
            <a:avLst/>
          </a:prstGeom>
          <a:noFill/>
        </p:spPr>
        <p:txBody>
          <a:bodyPr wrap="square" rtlCol="0">
            <a:spAutoFit/>
          </a:bodyPr>
          <a:lstStyle/>
          <a:p>
            <a:pPr algn="just"/>
            <a:r>
              <a:rPr lang="ru-RU" sz="2400" b="1" dirty="0" smtClean="0"/>
              <a:t> 30 января  – день рождения выдающемуся полярнику, исследователю, доктору географических наук Георгия Алексеевича Ушакова, покорителю Арктических Земель.  </a:t>
            </a:r>
            <a:endParaRPr lang="ru-RU" sz="24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descr="C:\Users\ТАНЯ\Desktop\Акция Посади сирень к 70летию Победы\IMG_20150507_174411.jpg"/>
          <p:cNvPicPr>
            <a:picLocks noChangeAspect="1" noChangeArrowheads="1"/>
          </p:cNvPicPr>
          <p:nvPr/>
        </p:nvPicPr>
        <p:blipFill>
          <a:blip r:embed="rId2" cstate="print"/>
          <a:srcRect/>
          <a:stretch>
            <a:fillRect/>
          </a:stretch>
        </p:blipFill>
        <p:spPr bwMode="auto">
          <a:xfrm>
            <a:off x="785786" y="1142984"/>
            <a:ext cx="7143800" cy="5357850"/>
          </a:xfrm>
          <a:prstGeom prst="rect">
            <a:avLst/>
          </a:prstGeom>
          <a:noFill/>
        </p:spPr>
      </p:pic>
      <p:sp>
        <p:nvSpPr>
          <p:cNvPr id="4" name="TextBox 3"/>
          <p:cNvSpPr txBox="1"/>
          <p:nvPr/>
        </p:nvSpPr>
        <p:spPr>
          <a:xfrm>
            <a:off x="428596" y="0"/>
            <a:ext cx="8143900" cy="1200329"/>
          </a:xfrm>
          <a:prstGeom prst="rect">
            <a:avLst/>
          </a:prstGeom>
          <a:noFill/>
        </p:spPr>
        <p:txBody>
          <a:bodyPr wrap="square" rtlCol="0">
            <a:spAutoFit/>
          </a:bodyPr>
          <a:lstStyle/>
          <a:p>
            <a:pPr algn="just"/>
            <a:r>
              <a:rPr lang="ru-RU" sz="2400" b="1" dirty="0" smtClean="0"/>
              <a:t>   Еще не одно поколение наших мальчишек и девчонок вырастет на бессмертном и героическом подвиге Георгия Алексеевича Ушакова.</a:t>
            </a:r>
            <a:endParaRPr lang="ru-RU" sz="2400" b="1"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14290"/>
            <a:ext cx="8739380" cy="2554545"/>
          </a:xfrm>
          <a:prstGeom prst="rect">
            <a:avLst/>
          </a:prstGeom>
          <a:noFill/>
        </p:spPr>
        <p:txBody>
          <a:bodyPr wrap="none" rtlCol="0">
            <a:spAutoFit/>
          </a:bodyPr>
          <a:lstStyle/>
          <a:p>
            <a:pPr algn="just"/>
            <a:r>
              <a:rPr lang="ru-RU" sz="2000" b="1" dirty="0" smtClean="0"/>
              <a:t>Не о бессмертии мечтали мы, когда с тобой тропинки пробивали</a:t>
            </a:r>
          </a:p>
          <a:p>
            <a:pPr algn="just"/>
            <a:r>
              <a:rPr lang="ru-RU" sz="2000" b="1" dirty="0" smtClean="0"/>
              <a:t>Сквозь этот лед в заснеженные дали, сквозь лютые препятствия зимы</a:t>
            </a:r>
          </a:p>
          <a:p>
            <a:pPr algn="just"/>
            <a:r>
              <a:rPr lang="ru-RU" sz="2000" b="1" dirty="0" smtClean="0"/>
              <a:t>Не знали мы, что можно, как штыком, морскими льдами исколоться</a:t>
            </a:r>
          </a:p>
          <a:p>
            <a:pPr algn="just"/>
            <a:r>
              <a:rPr lang="ru-RU" sz="2000" b="1" dirty="0" smtClean="0"/>
              <a:t>И потонуть в сугробе как в колодце, не вскрикнув и не вспомнив ни о ком…</a:t>
            </a:r>
          </a:p>
          <a:p>
            <a:pPr algn="just"/>
            <a:r>
              <a:rPr lang="ru-RU" sz="2000" b="1" dirty="0" smtClean="0"/>
              <a:t>Не знали мы, что можно на снегу, спать до утра, как у себя в постели</a:t>
            </a:r>
          </a:p>
          <a:p>
            <a:pPr algn="just"/>
            <a:r>
              <a:rPr lang="ru-RU" sz="2000" b="1" dirty="0" smtClean="0"/>
              <a:t>Среди камней пережидать метели и проклинать морозы и пургу…</a:t>
            </a:r>
          </a:p>
          <a:p>
            <a:pPr algn="just"/>
            <a:r>
              <a:rPr lang="ru-RU" sz="2000" b="1" dirty="0" smtClean="0"/>
              <a:t>А та тропа, что нас по островам вела, она потом о нас напомнит людям.</a:t>
            </a:r>
          </a:p>
          <a:p>
            <a:pPr algn="just"/>
            <a:r>
              <a:rPr lang="ru-RU" sz="2000" b="1" dirty="0" smtClean="0"/>
              <a:t>Пусть мы с тобой бессмертными не будем – бессмертными останутся дела…</a:t>
            </a:r>
            <a:endParaRPr lang="ru-RU" sz="2000" b="1" dirty="0"/>
          </a:p>
        </p:txBody>
      </p:sp>
      <p:pic>
        <p:nvPicPr>
          <p:cNvPr id="44034" name="Picture 2" descr="C:\Users\ТАНЯ\Desktop\Ушаков Г.А\IMG_20160112_123338.jpg"/>
          <p:cNvPicPr>
            <a:picLocks noChangeAspect="1" noChangeArrowheads="1"/>
          </p:cNvPicPr>
          <p:nvPr/>
        </p:nvPicPr>
        <p:blipFill>
          <a:blip r:embed="rId2" cstate="print"/>
          <a:srcRect/>
          <a:stretch>
            <a:fillRect/>
          </a:stretch>
        </p:blipFill>
        <p:spPr bwMode="auto">
          <a:xfrm>
            <a:off x="714348" y="2857496"/>
            <a:ext cx="7786742" cy="4000504"/>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C:\Users\ТАНЯ\Desktop\Лето 2015\100_2683.JPG"/>
          <p:cNvPicPr/>
          <p:nvPr/>
        </p:nvPicPr>
        <p:blipFill>
          <a:blip r:embed="rId2" cstate="print"/>
          <a:srcRect l="13307" t="1499" r="9338" b="3212"/>
          <a:stretch>
            <a:fillRect/>
          </a:stretch>
        </p:blipFill>
        <p:spPr bwMode="auto">
          <a:xfrm>
            <a:off x="142844" y="285728"/>
            <a:ext cx="5429288" cy="414340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flipV="1">
            <a:off x="5869958" y="428603"/>
            <a:ext cx="2845446" cy="3903897"/>
          </a:xfrm>
          <a:prstGeom prst="rect">
            <a:avLst/>
          </a:prstGeom>
          <a:noFill/>
          <a:ln w="9525">
            <a:noFill/>
            <a:miter lim="800000"/>
            <a:headEnd/>
            <a:tailEnd/>
          </a:ln>
        </p:spPr>
      </p:pic>
      <p:sp>
        <p:nvSpPr>
          <p:cNvPr id="5" name="TextBox 4"/>
          <p:cNvSpPr txBox="1"/>
          <p:nvPr/>
        </p:nvSpPr>
        <p:spPr>
          <a:xfrm>
            <a:off x="12398" y="4500570"/>
            <a:ext cx="8917320" cy="1569660"/>
          </a:xfrm>
          <a:prstGeom prst="rect">
            <a:avLst/>
          </a:prstGeom>
          <a:noFill/>
        </p:spPr>
        <p:txBody>
          <a:bodyPr wrap="square" rtlCol="0">
            <a:spAutoFit/>
          </a:bodyPr>
          <a:lstStyle/>
          <a:p>
            <a:pPr algn="just"/>
            <a:r>
              <a:rPr lang="ru-RU" sz="2400" b="1" dirty="0" smtClean="0"/>
              <a:t>   Мы, юное поколение, жители села, навсегда сохраним в памяти героический подвиг нашего земляка выдающегося исследователя Северных Земель, путешественника, доктора географических наук Георгия Алексеевича Ушакова.</a:t>
            </a:r>
            <a:endParaRPr lang="ru-RU" sz="2400" b="1"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428604"/>
            <a:ext cx="9144000" cy="4247317"/>
          </a:xfrm>
          <a:prstGeom prst="rect">
            <a:avLst/>
          </a:prstGeom>
          <a:noFill/>
        </p:spPr>
        <p:txBody>
          <a:bodyPr wrap="square" rtlCol="0">
            <a:spAutoFit/>
          </a:bodyPr>
          <a:lstStyle/>
          <a:p>
            <a:pPr algn="just"/>
            <a:r>
              <a:rPr lang="ru-RU" dirty="0" smtClean="0"/>
              <a:t>Литература: </a:t>
            </a:r>
          </a:p>
          <a:p>
            <a:pPr marL="342900" indent="-342900" algn="just">
              <a:buAutoNum type="arabicPeriod"/>
            </a:pPr>
            <a:r>
              <a:rPr lang="ru-RU" dirty="0" smtClean="0"/>
              <a:t>Брехова Т. </a:t>
            </a:r>
          </a:p>
          <a:p>
            <a:pPr marL="342900" indent="-342900" algn="just"/>
            <a:r>
              <a:rPr lang="ru-RU" dirty="0" smtClean="0"/>
              <a:t>            Георгию Ушакову 100 лет// Биробидж. Звездаю-2001.-4 февр.- С.2.</a:t>
            </a:r>
          </a:p>
          <a:p>
            <a:pPr marL="342900" indent="-342900" algn="just">
              <a:buAutoNum type="arabicPeriod" startAt="2"/>
            </a:pPr>
            <a:r>
              <a:rPr lang="ru-RU" dirty="0" smtClean="0"/>
              <a:t>Васильев И.А. Его имя на всех картах мира//Амур. Нива.-2001.-29 янв.-С 4-5.</a:t>
            </a:r>
          </a:p>
          <a:p>
            <a:pPr marL="342900" indent="-342900" algn="just">
              <a:buAutoNum type="arabicPeriod" startAt="2"/>
            </a:pPr>
            <a:r>
              <a:rPr lang="ru-RU" dirty="0" smtClean="0"/>
              <a:t>Васильев И.А. Коммунист. Энтузиаст. Исследователь//Голос.-2001.-18 янв.-С.8.</a:t>
            </a:r>
          </a:p>
          <a:p>
            <a:pPr marL="342900" indent="-342900" algn="just">
              <a:buAutoNum type="arabicPeriod" startAt="2"/>
            </a:pPr>
            <a:r>
              <a:rPr lang="ru-RU" dirty="0" smtClean="0"/>
              <a:t>Васильев И.А. Трагедия в Чукотском море// Девох.-1991.-12 февр.- С.6.</a:t>
            </a:r>
          </a:p>
          <a:p>
            <a:pPr marL="342900" indent="-342900" algn="just">
              <a:buAutoNum type="arabicPeriod" startAt="2"/>
            </a:pPr>
            <a:r>
              <a:rPr lang="ru-RU" dirty="0" smtClean="0"/>
              <a:t>Васильев И.А. Цель жизни – Арктика//Биробидж. Звезда.-2001.-25 янв.-С.4.</a:t>
            </a:r>
          </a:p>
          <a:p>
            <a:pPr marL="342900" indent="-342900" algn="just">
              <a:buAutoNum type="arabicPeriod" startAt="2"/>
            </a:pPr>
            <a:r>
              <a:rPr lang="ru-RU" dirty="0" smtClean="0"/>
              <a:t>Вежновец А. Его диссертация на всех картах мира//Хабаровская недвижимость.-</a:t>
            </a:r>
          </a:p>
          <a:p>
            <a:pPr marL="342900" indent="-342900" algn="just"/>
            <a:r>
              <a:rPr lang="ru-RU" dirty="0" smtClean="0"/>
              <a:t>1997.-29 янв.- С.6-7.</a:t>
            </a:r>
          </a:p>
          <a:p>
            <a:pPr marL="342900" indent="-342900" algn="just">
              <a:buAutoNum type="arabicPeriod" startAt="7"/>
            </a:pPr>
            <a:r>
              <a:rPr lang="ru-RU" dirty="0" smtClean="0"/>
              <a:t>Гербачевский В.П. Начальник острова Врангеля.- М.: Дет.Лит., 1982.</a:t>
            </a:r>
          </a:p>
          <a:p>
            <a:pPr marL="342900" indent="-342900" algn="just">
              <a:buAutoNum type="arabicPeriod" startAt="7"/>
            </a:pPr>
            <a:r>
              <a:rPr lang="ru-RU" dirty="0" smtClean="0"/>
              <a:t>Иващенко В. Маола Ушакова открыла мемориальную доску и тайну своего имени//</a:t>
            </a:r>
          </a:p>
          <a:p>
            <a:pPr marL="342900" indent="-342900" algn="just"/>
            <a:r>
              <a:rPr lang="ru-RU" dirty="0" smtClean="0"/>
              <a:t>Амур. Нива.- 2000. – 19 июня – С.3. </a:t>
            </a:r>
          </a:p>
          <a:p>
            <a:pPr marL="342900" indent="-342900" algn="just">
              <a:buAutoNum type="arabicPeriod" startAt="9"/>
            </a:pPr>
            <a:r>
              <a:rPr lang="ru-RU" dirty="0" smtClean="0"/>
              <a:t>Ушаков Г.А. Остров метелей. – Магаданское книжное издательство, 1982.</a:t>
            </a:r>
          </a:p>
          <a:p>
            <a:pPr marL="342900" indent="-342900" algn="just">
              <a:buAutoNum type="arabicPeriod" startAt="9"/>
            </a:pPr>
            <a:r>
              <a:rPr lang="ru-RU" dirty="0" smtClean="0"/>
              <a:t>Ушаков Г.А. По нехоженой земле. – М.: изд. «Мысль».-1974.</a:t>
            </a:r>
          </a:p>
          <a:p>
            <a:pPr marL="342900" indent="-342900" algn="just">
              <a:buAutoNum type="arabicPeriod" startAt="9"/>
            </a:pPr>
            <a:r>
              <a:rPr lang="ru-RU" dirty="0" smtClean="0"/>
              <a:t>Яркин Н.Г. Дан приказ ему на Север// Достоинство. – 2001. - № 39. – С.4.</a:t>
            </a:r>
            <a:endParaRPr lang="ru-RU"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85852" y="2500306"/>
            <a:ext cx="7000924" cy="1569660"/>
          </a:xfrm>
          <a:prstGeom prst="rect">
            <a:avLst/>
          </a:prstGeom>
        </p:spPr>
        <p:txBody>
          <a:bodyPr wrap="square">
            <a:spAutoFit/>
          </a:bodyPr>
          <a:lstStyle/>
          <a:p>
            <a:pPr algn="ctr"/>
            <a:r>
              <a:rPr lang="ru-RU" sz="2400" b="1" dirty="0" smtClean="0"/>
              <a:t>Подготовила презентацию Шклярова Татьяна Михайловна – зав.фил.№12</a:t>
            </a:r>
          </a:p>
          <a:p>
            <a:pPr algn="ctr"/>
            <a:r>
              <a:rPr lang="ru-RU" sz="2400" b="1" dirty="0" smtClean="0"/>
              <a:t>С. Лазарево, МКУК ЦБС МО Ленинского муниципального района ЕАО.</a:t>
            </a:r>
            <a:endParaRPr lang="ru-RU"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1358</TotalTime>
  <Words>2842</Words>
  <Application>Microsoft Office PowerPoint</Application>
  <PresentationFormat>Экран (4:3)</PresentationFormat>
  <Paragraphs>123</Paragraphs>
  <Slides>71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71</vt:i4>
      </vt:variant>
    </vt:vector>
  </HeadingPairs>
  <TitlesOfParts>
    <vt:vector size="72" baseType="lpstr">
      <vt:lpstr>Тема Office</vt:lpstr>
      <vt:lpstr>Жизнь, отданная Арктике.</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Комиссар Арктических Земель</dc:title>
  <dc:creator>ТАНЯ</dc:creator>
  <cp:lastModifiedBy>Windows User</cp:lastModifiedBy>
  <cp:revision>663</cp:revision>
  <dcterms:created xsi:type="dcterms:W3CDTF">2016-01-15T09:15:57Z</dcterms:created>
  <dcterms:modified xsi:type="dcterms:W3CDTF">2016-01-29T10:01:55Z</dcterms:modified>
</cp:coreProperties>
</file>